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2796" autoAdjust="0"/>
  </p:normalViewPr>
  <p:slideViewPr>
    <p:cSldViewPr>
      <p:cViewPr varScale="1">
        <p:scale>
          <a:sx n="75" d="100"/>
          <a:sy n="75" d="100"/>
        </p:scale>
        <p:origin x="-181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EF44F-8D55-4342-9F7A-8A9F49C75DA3}" type="datetimeFigureOut">
              <a:rPr lang="es-ES" smtClean="0"/>
              <a:pPr/>
              <a:t>10/09/2013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59DE1-1C9C-4524-BA8C-DD749F68BF04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451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</a:t>
            </a:r>
          </a:p>
          <a:p>
            <a:r>
              <a:rPr lang="en-US" dirty="0" smtClean="0"/>
              <a:t>Present the communicative goals to the class. Introduce the topic of pre-Columbian cultures</a:t>
            </a:r>
            <a:r>
              <a:rPr lang="en-US" baseline="0" dirty="0" smtClean="0"/>
              <a:t> as the theme of the chapter.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As a follow up, ask students to read their descriptions to the class</a:t>
            </a:r>
            <a:r>
              <a:rPr lang="en-US" baseline="0" dirty="0" smtClean="0"/>
              <a:t> for them to guess the name.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Ask students to share their ending of</a:t>
            </a:r>
            <a:r>
              <a:rPr lang="en-US" baseline="0" dirty="0" smtClean="0"/>
              <a:t> the story with the class.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</a:t>
            </a:r>
          </a:p>
          <a:p>
            <a:r>
              <a:rPr lang="en-US" dirty="0" smtClean="0"/>
              <a:t>Provide other examples of adjectives that have different meaning when used with SER</a:t>
            </a:r>
            <a:r>
              <a:rPr lang="en-US" baseline="0" dirty="0" smtClean="0"/>
              <a:t> and ESTAR. The poem “Ser y </a:t>
            </a:r>
            <a:r>
              <a:rPr lang="en-US" baseline="0" dirty="0" err="1" smtClean="0"/>
              <a:t>estar</a:t>
            </a:r>
            <a:r>
              <a:rPr lang="en-US" baseline="0" dirty="0" smtClean="0"/>
              <a:t>” by Mario Benedetti is commonly used to teach the contrast between SER and ESTAR (the poem is available online).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Practice</a:t>
            </a:r>
            <a:r>
              <a:rPr lang="en-US" baseline="0" dirty="0" smtClean="0"/>
              <a:t> the use of past participles with the class by providing some contexts in which the participle is required. </a:t>
            </a:r>
          </a:p>
          <a:p>
            <a:r>
              <a:rPr lang="en-US" baseline="0" dirty="0" smtClean="0"/>
              <a:t>e.g. Mi </a:t>
            </a:r>
            <a:r>
              <a:rPr lang="en-US" baseline="0" dirty="0" err="1" smtClean="0"/>
              <a:t>abuela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siempre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preocupa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ahora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ella</a:t>
            </a:r>
            <a:r>
              <a:rPr lang="en-US" baseline="0" dirty="0" smtClean="0"/>
              <a:t>…..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preocupada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      </a:t>
            </a:r>
            <a:r>
              <a:rPr lang="en-US" baseline="0" dirty="0" err="1" smtClean="0"/>
              <a:t>Anoche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escribí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composición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hoy</a:t>
            </a:r>
            <a:r>
              <a:rPr lang="en-US" baseline="0" dirty="0" smtClean="0"/>
              <a:t> no me </a:t>
            </a:r>
            <a:r>
              <a:rPr lang="en-US" baseline="0" dirty="0" err="1" smtClean="0"/>
              <a:t>preocupo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….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escrita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      Mi </a:t>
            </a:r>
            <a:r>
              <a:rPr lang="en-US" baseline="0" dirty="0" err="1" smtClean="0"/>
              <a:t>abuela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murió</a:t>
            </a:r>
            <a:r>
              <a:rPr lang="en-US" baseline="0" dirty="0" smtClean="0"/>
              <a:t> en el </a:t>
            </a:r>
            <a:r>
              <a:rPr lang="en-US" baseline="0" dirty="0" err="1" smtClean="0"/>
              <a:t>año</a:t>
            </a:r>
            <a:r>
              <a:rPr lang="en-US" baseline="0" dirty="0" smtClean="0"/>
              <a:t> 2010, </a:t>
            </a:r>
            <a:r>
              <a:rPr lang="en-US" baseline="0" dirty="0" err="1" smtClean="0"/>
              <a:t>hace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años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….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muerta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       Hoy</a:t>
            </a:r>
            <a:r>
              <a:rPr lang="en-US" baseline="0" dirty="0" smtClean="0"/>
              <a:t> en la </a:t>
            </a:r>
            <a:r>
              <a:rPr lang="en-US" baseline="0" dirty="0" err="1" smtClean="0"/>
              <a:t>tarde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resolvieron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bueno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ya</a:t>
            </a:r>
            <a:r>
              <a:rPr lang="en-US" baseline="0" dirty="0" smtClean="0"/>
              <a:t> …..</a:t>
            </a:r>
            <a:r>
              <a:rPr lang="en-US" baseline="0" dirty="0" err="1" smtClean="0"/>
              <a:t>está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resuelto</a:t>
            </a:r>
            <a:r>
              <a:rPr lang="en-US" baseline="0" dirty="0" smtClean="0"/>
              <a:t>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Ask the following questions to the class as a follow-</a:t>
            </a:r>
            <a:r>
              <a:rPr lang="en-US" baseline="0" dirty="0" smtClean="0"/>
              <a:t>up discussion: </a:t>
            </a:r>
          </a:p>
          <a:p>
            <a:r>
              <a:rPr lang="en-US" baseline="0" dirty="0" smtClean="0">
                <a:latin typeface="Times New Roman"/>
                <a:cs typeface="Times New Roman"/>
              </a:rPr>
              <a:t>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abuela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dejó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dinero</a:t>
            </a:r>
            <a:r>
              <a:rPr lang="en-US" baseline="0" dirty="0" smtClean="0"/>
              <a:t> al </a:t>
            </a:r>
            <a:r>
              <a:rPr lang="en-US" baseline="0" dirty="0" err="1" smtClean="0"/>
              <a:t>perro</a:t>
            </a:r>
            <a:r>
              <a:rPr lang="en-US" baseline="0" dirty="0" smtClean="0"/>
              <a:t>?</a:t>
            </a:r>
          </a:p>
          <a:p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Times New Roman"/>
              </a:rPr>
              <a:t>¿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qué</a:t>
            </a:r>
            <a:r>
              <a:rPr lang="en-US" baseline="0" dirty="0" smtClean="0"/>
              <a:t> no le </a:t>
            </a:r>
            <a:r>
              <a:rPr lang="en-US" baseline="0" dirty="0" err="1" smtClean="0"/>
              <a:t>dejó</a:t>
            </a:r>
            <a:r>
              <a:rPr lang="en-US" baseline="0" dirty="0" smtClean="0"/>
              <a:t> nada al </a:t>
            </a:r>
            <a:r>
              <a:rPr lang="en-US" baseline="0" dirty="0" err="1" smtClean="0"/>
              <a:t>abogado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Si </a:t>
            </a:r>
            <a:r>
              <a:rPr lang="en-US" baseline="0" dirty="0" err="1" smtClean="0"/>
              <a:t>obtienes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fortuna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</a:t>
            </a:r>
            <a:r>
              <a:rPr lang="es-ES" sz="1200" kern="1200" dirty="0" smtClean="0">
                <a:solidFill>
                  <a:schemeClr val="tx1"/>
                </a:solidFill>
                <a:latin typeface="+mn-lt"/>
                <a:ea typeface="+mn-ea"/>
                <a:cs typeface="Times New Roman"/>
              </a:rPr>
              <a:t>¿</a:t>
            </a:r>
            <a:r>
              <a:rPr lang="en-US" baseline="0" dirty="0" smtClean="0"/>
              <a:t>a </a:t>
            </a:r>
            <a:r>
              <a:rPr lang="en-US" baseline="0" dirty="0" err="1" smtClean="0"/>
              <a:t>quién</a:t>
            </a:r>
            <a:r>
              <a:rPr lang="en-US" baseline="0" dirty="0" smtClean="0"/>
              <a:t> le das </a:t>
            </a:r>
            <a:r>
              <a:rPr lang="en-US" baseline="0" dirty="0" err="1" smtClean="0"/>
              <a:t>dinero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After completing Actividad</a:t>
            </a:r>
            <a:r>
              <a:rPr lang="en-US" baseline="0" dirty="0" smtClean="0"/>
              <a:t> 17, a</a:t>
            </a:r>
            <a:r>
              <a:rPr lang="en-US" dirty="0" smtClean="0"/>
              <a:t>sk</a:t>
            </a:r>
            <a:r>
              <a:rPr lang="en-US" baseline="0" dirty="0" smtClean="0"/>
              <a:t> students to work in small groups to talk about the gifts they received and gave for Christmas/ birthday.</a:t>
            </a:r>
          </a:p>
          <a:p>
            <a:r>
              <a:rPr lang="en-US" baseline="0" dirty="0" smtClean="0"/>
              <a:t>e.g. A mi me </a:t>
            </a:r>
            <a:r>
              <a:rPr lang="en-US" baseline="0" dirty="0" err="1" smtClean="0"/>
              <a:t>regalaron</a:t>
            </a:r>
            <a:r>
              <a:rPr lang="en-US" baseline="0" dirty="0" smtClean="0"/>
              <a:t> un CD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mi </a:t>
            </a:r>
            <a:r>
              <a:rPr lang="en-US" baseline="0" dirty="0" err="1" smtClean="0"/>
              <a:t>cumpleaños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regalé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vestido</a:t>
            </a:r>
            <a:r>
              <a:rPr lang="en-US" baseline="0" dirty="0" smtClean="0"/>
              <a:t> a mi </a:t>
            </a:r>
            <a:r>
              <a:rPr lang="en-US" baseline="0" dirty="0" err="1" smtClean="0"/>
              <a:t>hermana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cumpleaños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</a:t>
            </a:r>
          </a:p>
          <a:p>
            <a:r>
              <a:rPr lang="en-US" dirty="0" smtClean="0"/>
              <a:t>Briefly discuss</a:t>
            </a:r>
            <a:r>
              <a:rPr lang="en-US" baseline="0" dirty="0" smtClean="0"/>
              <a:t> with the class the concept of “</a:t>
            </a:r>
            <a:r>
              <a:rPr lang="en-US" baseline="0" dirty="0" err="1" smtClean="0"/>
              <a:t>Malinche</a:t>
            </a:r>
            <a:r>
              <a:rPr lang="en-US" baseline="0" dirty="0" smtClean="0"/>
              <a:t>” and “</a:t>
            </a:r>
            <a:r>
              <a:rPr lang="en-US" baseline="0" dirty="0" err="1" smtClean="0"/>
              <a:t>malinchismo</a:t>
            </a:r>
            <a:r>
              <a:rPr lang="en-US" baseline="0" dirty="0" smtClean="0"/>
              <a:t>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The first question on Actividad 19 may be assigned as a homework assignment.</a:t>
            </a:r>
            <a:r>
              <a:rPr lang="en-US" baseline="0" dirty="0" smtClean="0"/>
              <a:t> Give students the opportunity to share with the class what they learned about “</a:t>
            </a:r>
            <a:r>
              <a:rPr lang="en-US" baseline="0" dirty="0" err="1" smtClean="0"/>
              <a:t>charros</a:t>
            </a:r>
            <a:r>
              <a:rPr lang="en-US" baseline="0" dirty="0" smtClean="0"/>
              <a:t>” and their relevance on Mexican culture.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Allow time in class for each student to make</a:t>
            </a:r>
            <a:r>
              <a:rPr lang="en-US" baseline="0" dirty="0" smtClean="0"/>
              <a:t> a mini-presentation (2-3 minutes) about the child’s story they chose from the Make a Wish Foundation website.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Ask</a:t>
            </a:r>
            <a:r>
              <a:rPr lang="en-US" baseline="0" noProof="0" dirty="0" smtClean="0"/>
              <a:t> students to complete Activities 1 and 2 before listening to the podcast “La </a:t>
            </a:r>
            <a:r>
              <a:rPr lang="en-US" baseline="0" noProof="0" dirty="0" err="1" smtClean="0"/>
              <a:t>leyenda</a:t>
            </a:r>
            <a:r>
              <a:rPr lang="en-US" baseline="0" noProof="0" dirty="0" smtClean="0"/>
              <a:t> del </a:t>
            </a:r>
            <a:r>
              <a:rPr lang="en-US" baseline="0" noProof="0" dirty="0" err="1" smtClean="0"/>
              <a:t>maíz</a:t>
            </a:r>
            <a:r>
              <a:rPr lang="en-US" baseline="0" noProof="0" dirty="0" smtClean="0"/>
              <a:t>”. </a:t>
            </a:r>
            <a:endParaRPr lang="en-US" baseline="0" noProof="0" dirty="0" smtClean="0"/>
          </a:p>
          <a:p>
            <a:r>
              <a:rPr lang="en-US" baseline="0" noProof="0" dirty="0" smtClean="0"/>
              <a:t>The </a:t>
            </a:r>
            <a:r>
              <a:rPr lang="en-US" baseline="0" noProof="0" dirty="0" smtClean="0"/>
              <a:t>purpose of these activities is to familiarize students with new words (vocabulary) used in the story. </a:t>
            </a:r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Actividad 3 may be assigned as homework.</a:t>
            </a:r>
            <a:r>
              <a:rPr lang="en-US" baseline="0" dirty="0" smtClean="0"/>
              <a:t> In class, give students the opportunity to share what they learned about the Aztec civilization. </a:t>
            </a:r>
            <a:endParaRPr lang="en-US" baseline="0" dirty="0" smtClean="0"/>
          </a:p>
          <a:p>
            <a:r>
              <a:rPr lang="en-US" baseline="0" dirty="0" smtClean="0"/>
              <a:t>Pictures </a:t>
            </a:r>
            <a:r>
              <a:rPr lang="en-US" baseline="0" dirty="0" smtClean="0"/>
              <a:t>about Aztec remains are easily found on the internet (e.g. </a:t>
            </a:r>
            <a:r>
              <a:rPr lang="en-US" baseline="0" dirty="0" err="1" smtClean="0"/>
              <a:t>Piramide</a:t>
            </a:r>
            <a:r>
              <a:rPr lang="en-US" baseline="0" dirty="0" smtClean="0"/>
              <a:t> del Sol, </a:t>
            </a:r>
            <a:r>
              <a:rPr lang="en-US" baseline="0" dirty="0" err="1" smtClean="0"/>
              <a:t>Piramide</a:t>
            </a:r>
            <a:r>
              <a:rPr lang="en-US" baseline="0" dirty="0" smtClean="0"/>
              <a:t> de la Luna in Teotihuacan).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</a:t>
            </a:r>
          </a:p>
          <a:p>
            <a:r>
              <a:rPr lang="en-US" dirty="0" smtClean="0"/>
              <a:t>As a follow up, ask students about the advantages and disadvantages of multitasking. Ask students to provide examples of simultaneous things they have done</a:t>
            </a:r>
            <a:r>
              <a:rPr lang="en-US" baseline="0" dirty="0" smtClean="0"/>
              <a:t> (e.g. Ayer </a:t>
            </a:r>
            <a:r>
              <a:rPr lang="en-US" baseline="0" dirty="0" err="1" smtClean="0"/>
              <a:t>yo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mirando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televisión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mientras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hacía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tarea</a:t>
            </a:r>
            <a:r>
              <a:rPr lang="en-US" baseline="0" dirty="0" smtClean="0"/>
              <a:t>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Activity</a:t>
            </a:r>
            <a:r>
              <a:rPr lang="en-US" baseline="0" dirty="0" smtClean="0"/>
              <a:t> 5 on page 76 (textbook)  is also designed to practice the use of </a:t>
            </a:r>
            <a:r>
              <a:rPr lang="en-US" baseline="0" dirty="0" err="1" smtClean="0"/>
              <a:t>preterito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imperfecto</a:t>
            </a:r>
            <a:r>
              <a:rPr lang="en-US" baseline="0" dirty="0" smtClean="0"/>
              <a:t> described in C (p. 75).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Actividad 7:</a:t>
            </a:r>
            <a:r>
              <a:rPr lang="en-US" baseline="0" dirty="0" smtClean="0"/>
              <a:t> This activity  combines the use of </a:t>
            </a:r>
            <a:r>
              <a:rPr lang="en-US" baseline="0" dirty="0" err="1" smtClean="0"/>
              <a:t>preterite</a:t>
            </a:r>
            <a:r>
              <a:rPr lang="en-US" baseline="0" dirty="0" smtClean="0"/>
              <a:t> and imperfect. The first 3 questions target the use of </a:t>
            </a:r>
            <a:r>
              <a:rPr lang="en-US" baseline="0" dirty="0" err="1" smtClean="0"/>
              <a:t>preterite</a:t>
            </a:r>
            <a:r>
              <a:rPr lang="en-US" baseline="0" dirty="0" smtClean="0"/>
              <a:t> and the last 3 target the use of imperfect. Ask students to work individually and check their usage of the two tenses. </a:t>
            </a:r>
          </a:p>
          <a:p>
            <a:r>
              <a:rPr lang="en-US" baseline="0" dirty="0" smtClean="0"/>
              <a:t>Actividad 8: This activity may be used as a follow up to Actividad 7, after students have practiced the use of </a:t>
            </a:r>
            <a:r>
              <a:rPr lang="en-US" baseline="0" dirty="0" err="1" smtClean="0"/>
              <a:t>preterite</a:t>
            </a:r>
            <a:r>
              <a:rPr lang="en-US" baseline="0" dirty="0" smtClean="0"/>
              <a:t> and imperfect in writing, they can move to a guided oral an practice.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Activities 8,9,</a:t>
            </a:r>
            <a:r>
              <a:rPr lang="en-US" baseline="0" dirty="0" smtClean="0"/>
              <a:t> 10 in the textbook (pages 80-81) also review the uses of the imperfect tense.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After completing</a:t>
            </a:r>
            <a:r>
              <a:rPr lang="en-US" baseline="0" dirty="0" smtClean="0"/>
              <a:t> Actividad 10, a</a:t>
            </a:r>
            <a:r>
              <a:rPr lang="en-US" dirty="0" smtClean="0"/>
              <a:t>sk students to work in pairs to practice the use of these expressions. One student says something about his childhood /teenage</a:t>
            </a:r>
            <a:r>
              <a:rPr lang="en-US" baseline="0" dirty="0" smtClean="0"/>
              <a:t> years and his/her partner replies using the appropriate reaction expression.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 </a:t>
            </a:r>
          </a:p>
          <a:p>
            <a:r>
              <a:rPr lang="en-US" dirty="0" smtClean="0"/>
              <a:t>Another alternative activity to review this vocabulary section is to play Pictionary. Divide the class up in two teams, and ask a member from</a:t>
            </a:r>
            <a:r>
              <a:rPr lang="en-US" baseline="0" dirty="0" smtClean="0"/>
              <a:t> each team to draw on the board the physical trait that you tell them (e.g. </a:t>
            </a:r>
            <a:r>
              <a:rPr lang="en-US" baseline="0" dirty="0" err="1" smtClean="0"/>
              <a:t>pecas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cicatriz</a:t>
            </a:r>
            <a:r>
              <a:rPr lang="en-US" baseline="0" dirty="0" smtClean="0"/>
              <a:t>, ser </a:t>
            </a:r>
            <a:r>
              <a:rPr lang="en-US" baseline="0" dirty="0" err="1" smtClean="0"/>
              <a:t>calvo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lacio</a:t>
            </a:r>
            <a:r>
              <a:rPr lang="en-US" baseline="0" dirty="0" smtClean="0"/>
              <a:t> etc). The team that first says the correct word in Spanish gets the point.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59DE1-1C9C-4524-BA8C-DD749F68BF04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1843B-AF56-4E8B-B4D2-FFC6B14BAB57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441CE-A94D-47B9-97DF-6AFCDC530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6" t="30881" r="17955" b="10383"/>
          <a:stretch/>
        </p:blipFill>
        <p:spPr bwMode="auto">
          <a:xfrm>
            <a:off x="2755900" y="843714"/>
            <a:ext cx="4449415" cy="608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lum bright="-20000" contrast="15000"/>
          </a:blip>
          <a:srcRect l="32212" t="43305" r="24199" b="42735"/>
          <a:stretch>
            <a:fillRect/>
          </a:stretch>
        </p:blipFill>
        <p:spPr bwMode="auto">
          <a:xfrm>
            <a:off x="1371600" y="5943600"/>
            <a:ext cx="4572000" cy="9144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0" t="22223" r="15138" b="69798"/>
          <a:stretch/>
        </p:blipFill>
        <p:spPr bwMode="auto">
          <a:xfrm>
            <a:off x="1219200" y="0"/>
            <a:ext cx="79248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3716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10200" y="0"/>
            <a:ext cx="37338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ES" sz="2000" b="1" dirty="0" smtClean="0"/>
              <a:t>Actividad 11 (a)</a:t>
            </a:r>
          </a:p>
          <a:p>
            <a:pPr marL="0" indent="0">
              <a:buNone/>
            </a:pPr>
            <a:r>
              <a:rPr lang="es-ES" sz="2000" dirty="0" smtClean="0"/>
              <a:t>Trabajen con un(a) compañero(a) de clase. Usando el vocabulario que aparece al lado, en una hoja de papel escriban una descripción de los rasgos físicos de su compañero(a). </a:t>
            </a:r>
          </a:p>
          <a:p>
            <a:pPr marL="0" indent="0">
              <a:buNone/>
            </a:pPr>
            <a:r>
              <a:rPr lang="es-ES" sz="2000" dirty="0" smtClean="0"/>
              <a:t>Atención: NO escribas el nombre de tu compañero en el papel.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Modelo: </a:t>
            </a:r>
          </a:p>
          <a:p>
            <a:pPr marL="0" indent="0">
              <a:buNone/>
            </a:pPr>
            <a:r>
              <a:rPr lang="es-ES" sz="2000" dirty="0" smtClean="0"/>
              <a:t>Tiene la cara ovalada y la piel blanca. No tiene pecas pero tiene un tatuaje en su brazo derecho. Tiene el pelo rubio y lacio.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b="1" dirty="0" smtClean="0"/>
              <a:t>Actividad 11(b)</a:t>
            </a:r>
          </a:p>
          <a:p>
            <a:pPr marL="0" indent="0">
              <a:buNone/>
            </a:pPr>
            <a:r>
              <a:rPr lang="es-ES" sz="2000" dirty="0" smtClean="0"/>
              <a:t>Entrega la descripción a tu profesor(a).  Luego, vas a recibir la descripción de uno de los estudiantes de la clase. Léela y adivina quién es.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>
          <a:blip r:embed="rId3" cstate="print"/>
          <a:srcRect l="28828" t="12102" r="20338" b="8280"/>
          <a:stretch>
            <a:fillRect/>
          </a:stretch>
        </p:blipFill>
        <p:spPr bwMode="auto">
          <a:xfrm>
            <a:off x="1143000" y="2514600"/>
            <a:ext cx="426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 l="28470" t="9873" r="18767" b="31210"/>
          <a:stretch>
            <a:fillRect/>
          </a:stretch>
        </p:blipFill>
        <p:spPr bwMode="auto">
          <a:xfrm>
            <a:off x="1143000" y="0"/>
            <a:ext cx="4267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0"/>
            <a:ext cx="35052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Actividad 12</a:t>
            </a:r>
          </a:p>
          <a:p>
            <a:pPr marL="0" indent="0">
              <a:buNone/>
            </a:pPr>
            <a:r>
              <a:rPr lang="es-ES" sz="2000" dirty="0" smtClean="0"/>
              <a:t>Trabajen en grupos pequeños (2/3).  Hagan una lista de 5 personajes muy conocidos de programas de televisión o programas infantiles</a:t>
            </a:r>
            <a:r>
              <a:rPr lang="en-US" sz="2000" dirty="0" smtClean="0"/>
              <a:t> (</a:t>
            </a:r>
            <a:r>
              <a:rPr lang="en-US" sz="2000" dirty="0" err="1" smtClean="0"/>
              <a:t>Ej</a:t>
            </a:r>
            <a:r>
              <a:rPr lang="en-US" sz="2000" dirty="0" smtClean="0"/>
              <a:t>. Homer Simpson, Jay Leno, Charlie Brown). </a:t>
            </a:r>
            <a:r>
              <a:rPr lang="en-US" sz="2000" dirty="0" err="1" smtClean="0"/>
              <a:t>Escriban</a:t>
            </a:r>
            <a:r>
              <a:rPr lang="en-US" sz="2000" dirty="0" smtClean="0"/>
              <a:t> un </a:t>
            </a:r>
            <a:r>
              <a:rPr lang="en-US" sz="2000" dirty="0" err="1" smtClean="0"/>
              <a:t>perfil</a:t>
            </a:r>
            <a:r>
              <a:rPr lang="en-US" sz="2000" dirty="0" smtClean="0"/>
              <a:t> (profile)  de la </a:t>
            </a:r>
            <a:r>
              <a:rPr lang="en-US" sz="2000" dirty="0" err="1" smtClean="0"/>
              <a:t>personalidad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cada</a:t>
            </a:r>
            <a:r>
              <a:rPr lang="en-US" sz="2000" dirty="0" smtClean="0"/>
              <a:t> </a:t>
            </a:r>
            <a:r>
              <a:rPr lang="en-US" sz="2000" dirty="0" err="1" smtClean="0"/>
              <a:t>personaje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Modelo</a:t>
            </a:r>
          </a:p>
          <a:p>
            <a:pPr marL="0" indent="0">
              <a:buNone/>
            </a:pPr>
            <a:r>
              <a:rPr lang="en-US" sz="2000" i="1" dirty="0" smtClean="0"/>
              <a:t>Homer Simpson</a:t>
            </a:r>
          </a:p>
          <a:p>
            <a:pPr marL="0" indent="0">
              <a:buNone/>
            </a:pPr>
            <a:r>
              <a:rPr lang="en-US" sz="2000" dirty="0" smtClean="0"/>
              <a:t>Este </a:t>
            </a:r>
            <a:r>
              <a:rPr lang="en-US" sz="2000" dirty="0" err="1" smtClean="0"/>
              <a:t>personaje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un hombre </a:t>
            </a:r>
            <a:r>
              <a:rPr lang="en-US" sz="2000" dirty="0" err="1" smtClean="0"/>
              <a:t>perezoso</a:t>
            </a:r>
            <a:r>
              <a:rPr lang="en-US" sz="2000" dirty="0" smtClean="0"/>
              <a:t>, </a:t>
            </a:r>
            <a:r>
              <a:rPr lang="en-US" sz="2000" dirty="0" err="1" smtClean="0"/>
              <a:t>grosero</a:t>
            </a:r>
            <a:r>
              <a:rPr lang="en-US" sz="2000" dirty="0" smtClean="0"/>
              <a:t> y </a:t>
            </a:r>
            <a:r>
              <a:rPr lang="en-US" sz="2000" dirty="0" err="1" smtClean="0"/>
              <a:t>explosivo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5807" t="12857" r="30645" b="5714"/>
          <a:stretch>
            <a:fillRect/>
          </a:stretch>
        </p:blipFill>
        <p:spPr bwMode="auto">
          <a:xfrm>
            <a:off x="1143000" y="0"/>
            <a:ext cx="4495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0"/>
            <a:ext cx="3886200" cy="6858000"/>
          </a:xfrm>
          <a:solidFill>
            <a:srgbClr val="FFC000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s-ES" sz="1600" b="1" dirty="0" smtClean="0"/>
              <a:t>Actividad 13</a:t>
            </a:r>
          </a:p>
          <a:p>
            <a:pPr>
              <a:buNone/>
            </a:pPr>
            <a:r>
              <a:rPr lang="es-ES" sz="1600" dirty="0" smtClean="0">
                <a:latin typeface="Times New Roman"/>
                <a:cs typeface="Times New Roman"/>
              </a:rPr>
              <a:t>¿</a:t>
            </a:r>
            <a:r>
              <a:rPr lang="es-ES" sz="1600" dirty="0" smtClean="0"/>
              <a:t>SER o ESTAR?</a:t>
            </a:r>
          </a:p>
          <a:p>
            <a:pPr>
              <a:buNone/>
            </a:pPr>
            <a:endParaRPr lang="es-ES" sz="1600" dirty="0" smtClean="0"/>
          </a:p>
          <a:p>
            <a:pPr marL="0" indent="0">
              <a:buNone/>
            </a:pPr>
            <a:r>
              <a:rPr lang="es-ES" sz="1600" dirty="0" smtClean="0"/>
              <a:t>a) Lee la siguiente narración y completa los espacios en blanco con la forma apropiada del verbo con SER o ESTAR. </a:t>
            </a:r>
          </a:p>
          <a:p>
            <a:pPr marL="0" indent="0">
              <a:buNone/>
            </a:pPr>
            <a:endParaRPr lang="es-ES" sz="1600" dirty="0" smtClean="0"/>
          </a:p>
          <a:p>
            <a:pPr marL="0" indent="0">
              <a:buNone/>
            </a:pPr>
            <a:r>
              <a:rPr lang="es-ES" sz="1600" dirty="0" smtClean="0"/>
              <a:t>Carlos  había crecido con sus abuelos. Él ________ un chico  muy estudioso. Siempre ___________ concentrado en sus libros. Un día mientras hacía su tarea en la biblioteca vio una chica que le llamó la atención. Ella ___________ muy bonita y parecía muy agradable. Carlos ______________ un poco nervioso pero se acercó a hablarle. Sentía que sus manos ___________ frías, y no encontraba palabras para decirle. </a:t>
            </a:r>
          </a:p>
          <a:p>
            <a:pPr marL="0" indent="0">
              <a:buNone/>
            </a:pPr>
            <a:endParaRPr lang="es-ES" sz="1600" dirty="0" smtClean="0"/>
          </a:p>
          <a:p>
            <a:pPr marL="457200" indent="-457200">
              <a:buNone/>
            </a:pPr>
            <a:r>
              <a:rPr lang="es-ES" sz="1600" dirty="0" smtClean="0"/>
              <a:t>b) Termina la historia añadiendo tu propio final. </a:t>
            </a:r>
          </a:p>
          <a:p>
            <a:pPr marL="457200" indent="-457200">
              <a:buAutoNum type="alphaLcParenR" startAt="2"/>
            </a:pPr>
            <a:endParaRPr lang="es-ES" sz="1600" dirty="0" smtClean="0"/>
          </a:p>
          <a:p>
            <a:pPr marL="457200" indent="-457200">
              <a:buNone/>
            </a:pPr>
            <a:r>
              <a:rPr lang="es-ES" sz="1600" dirty="0" smtClean="0"/>
              <a:t>Al fin……………………………..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endParaRPr lang="en-US" sz="1600" dirty="0" smtClean="0"/>
          </a:p>
          <a:p>
            <a:pPr>
              <a:buNone/>
            </a:pP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1107" t="12976" r="21667" b="5922"/>
          <a:stretch>
            <a:fillRect/>
          </a:stretch>
        </p:blipFill>
        <p:spPr bwMode="auto">
          <a:xfrm>
            <a:off x="838200" y="0"/>
            <a:ext cx="441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0"/>
            <a:ext cx="35052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dirty="0" smtClean="0"/>
              <a:t>Actividad 14</a:t>
            </a:r>
          </a:p>
          <a:p>
            <a:pPr marL="0" indent="0">
              <a:buNone/>
            </a:pPr>
            <a:r>
              <a:rPr lang="es-ES" sz="1800" dirty="0" smtClean="0">
                <a:latin typeface="+mj-lt"/>
              </a:rPr>
              <a:t>Trabaja con un compañero de clase y elige la expresión apropiada con SER/ESTAR.</a:t>
            </a:r>
          </a:p>
          <a:p>
            <a:pPr marL="0" indent="0">
              <a:buNone/>
            </a:pPr>
            <a:endParaRPr lang="es-ES" sz="1800" dirty="0" smtClean="0">
              <a:latin typeface="+mj-lt"/>
            </a:endParaRPr>
          </a:p>
          <a:p>
            <a:pPr>
              <a:buNone/>
            </a:pPr>
            <a:r>
              <a:rPr lang="es-ES" sz="1800" dirty="0" smtClean="0">
                <a:latin typeface="+mj-lt"/>
                <a:cs typeface="Times New Roman"/>
              </a:rPr>
              <a:t>1. ¿</a:t>
            </a:r>
            <a:r>
              <a:rPr lang="es-ES" sz="1800" dirty="0" smtClean="0">
                <a:latin typeface="+mj-lt"/>
              </a:rPr>
              <a:t>Es aburrido o está aburrido?</a:t>
            </a:r>
          </a:p>
          <a:p>
            <a:pPr marL="0" indent="0">
              <a:buNone/>
            </a:pPr>
            <a:r>
              <a:rPr lang="es-ES" sz="1800" dirty="0" smtClean="0">
                <a:latin typeface="+mj-lt"/>
              </a:rPr>
              <a:t>-Oscar nunca hace nada interesante, yo creo que él ______ muy aburrido. </a:t>
            </a:r>
          </a:p>
          <a:p>
            <a:pPr marL="0" indent="0">
              <a:buFontTx/>
              <a:buChar char="-"/>
            </a:pPr>
            <a:r>
              <a:rPr lang="es-ES" sz="1800" dirty="0" smtClean="0">
                <a:latin typeface="+mj-lt"/>
              </a:rPr>
              <a:t>Oscar siempre es muy activo y le gusta hablar mucho. No entiendo que le pasa hoy, por qué ___________ aburrido</a:t>
            </a:r>
            <a:r>
              <a:rPr lang="en-US" sz="1800" dirty="0" smtClean="0">
                <a:latin typeface="+mj-lt"/>
              </a:rPr>
              <a:t>. </a:t>
            </a:r>
          </a:p>
          <a:p>
            <a:pPr marL="0" indent="0">
              <a:buFontTx/>
              <a:buChar char="-"/>
            </a:pPr>
            <a:endParaRPr lang="en-US" sz="1800" dirty="0" smtClean="0">
              <a:latin typeface="+mj-lt"/>
            </a:endParaRPr>
          </a:p>
          <a:p>
            <a:pPr marL="0" indent="0">
              <a:buNone/>
            </a:pPr>
            <a:r>
              <a:rPr lang="es-ES" sz="1800" dirty="0" smtClean="0">
                <a:latin typeface="+mj-lt"/>
              </a:rPr>
              <a:t>2. </a:t>
            </a:r>
            <a:r>
              <a:rPr lang="es-ES" sz="1800" dirty="0" smtClean="0">
                <a:cs typeface="Times New Roman"/>
              </a:rPr>
              <a:t>¿</a:t>
            </a:r>
            <a:r>
              <a:rPr lang="es-ES" sz="1800" dirty="0" smtClean="0">
                <a:latin typeface="+mj-lt"/>
              </a:rPr>
              <a:t>Es viva o está viva?</a:t>
            </a:r>
          </a:p>
          <a:p>
            <a:pPr marL="0" indent="0">
              <a:buFontTx/>
              <a:buChar char="-"/>
            </a:pPr>
            <a:r>
              <a:rPr lang="es-ES" sz="1800" dirty="0" smtClean="0">
                <a:latin typeface="+mj-lt"/>
              </a:rPr>
              <a:t>Carmen __________ viva de milagro. Tuvo un accidente terrible, pero ya está bien.</a:t>
            </a:r>
          </a:p>
          <a:p>
            <a:pPr marL="0" indent="0">
              <a:buFontTx/>
              <a:buChar char="-"/>
            </a:pPr>
            <a:r>
              <a:rPr lang="es-ES" sz="1800" dirty="0" smtClean="0">
                <a:latin typeface="+mj-lt"/>
              </a:rPr>
              <a:t>Carmen ___________ muy viva. Ten cuidado porque ella siempre quiere sacar ventaja</a:t>
            </a:r>
            <a:r>
              <a:rPr lang="en-US" sz="1800" dirty="0" smtClean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  </a:t>
            </a:r>
            <a:endParaRPr lang="en-US" sz="18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9007" t="21974" r="19156" b="24172"/>
          <a:stretch>
            <a:fillRect/>
          </a:stretch>
        </p:blipFill>
        <p:spPr bwMode="auto">
          <a:xfrm>
            <a:off x="1143000" y="0"/>
            <a:ext cx="44958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7"/>
          <p:cNvPicPr>
            <a:picLocks noGrp="1"/>
          </p:cNvPicPr>
          <p:nvPr>
            <p:ph sz="half" idx="1"/>
          </p:nvPr>
        </p:nvPicPr>
        <p:blipFill>
          <a:blip r:embed="rId4" cstate="print"/>
          <a:srcRect l="20960" t="15924" r="27949" b="16401"/>
          <a:stretch>
            <a:fillRect/>
          </a:stretch>
        </p:blipFill>
        <p:spPr bwMode="auto">
          <a:xfrm>
            <a:off x="1143000" y="2895600"/>
            <a:ext cx="4495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0"/>
            <a:ext cx="35052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dirty="0" smtClean="0"/>
              <a:t>Actividad 15</a:t>
            </a:r>
          </a:p>
          <a:p>
            <a:pPr marL="0" indent="0">
              <a:buNone/>
            </a:pPr>
            <a:r>
              <a:rPr lang="es-ES" sz="2000" dirty="0" smtClean="0"/>
              <a:t>Trabaja con un(a)  compañero(a) en  la siguiente actividad.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Mientras estabas de vacaciones unos ladrones entraron a tu casa. Descríbele a la policía la escena que viste cuando entraste a tu casa. Usa los verbos en participio pasado para hacer la descripción.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Modelo:</a:t>
            </a:r>
          </a:p>
          <a:p>
            <a:pPr marL="0" indent="0">
              <a:buNone/>
            </a:pPr>
            <a:r>
              <a:rPr lang="es-ES" sz="2000" dirty="0" smtClean="0"/>
              <a:t>El vidrio de la ventana </a:t>
            </a:r>
            <a:r>
              <a:rPr lang="es-ES" sz="2000" i="1" dirty="0" smtClean="0"/>
              <a:t>estaba roto</a:t>
            </a:r>
            <a:r>
              <a:rPr lang="es-ES" sz="2000" dirty="0" smtClean="0"/>
              <a:t>. Las puertas de los cuartos </a:t>
            </a:r>
            <a:r>
              <a:rPr lang="es-ES" sz="2000" i="1" dirty="0" smtClean="0"/>
              <a:t>estaban abiertas</a:t>
            </a:r>
            <a:r>
              <a:rPr lang="es-ES" sz="2000" dirty="0" smtClean="0"/>
              <a:t>. La ropa </a:t>
            </a:r>
            <a:r>
              <a:rPr lang="es-ES" sz="2000" i="1" dirty="0" smtClean="0"/>
              <a:t>estaba tirada</a:t>
            </a:r>
            <a:r>
              <a:rPr lang="es-ES" sz="2000" dirty="0" smtClean="0"/>
              <a:t> por el suelo.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6918" t="11392" r="31255" b="9621"/>
          <a:stretch>
            <a:fillRect/>
          </a:stretch>
        </p:blipFill>
        <p:spPr bwMode="auto">
          <a:xfrm>
            <a:off x="1143000" y="0"/>
            <a:ext cx="4495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0"/>
            <a:ext cx="38862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16</a:t>
            </a:r>
          </a:p>
          <a:p>
            <a:pPr marL="0" indent="0">
              <a:buNone/>
            </a:pPr>
            <a:r>
              <a:rPr lang="es-ES" sz="1600" dirty="0" smtClean="0"/>
              <a:t>La abuela de  Julia dejó el siguiente testamento cuando murió:</a:t>
            </a:r>
          </a:p>
          <a:p>
            <a:pPr marL="0" indent="0">
              <a:buNone/>
            </a:pPr>
            <a:r>
              <a:rPr lang="es-ES" sz="1600" i="1" dirty="0" smtClean="0"/>
              <a:t>La casa en la playa es para Juan Guillermo mi hijo. </a:t>
            </a:r>
          </a:p>
          <a:p>
            <a:pPr marL="0" indent="0">
              <a:buNone/>
            </a:pPr>
            <a:r>
              <a:rPr lang="es-ES" sz="1600" i="1" dirty="0" smtClean="0"/>
              <a:t>La vajilla antigua y las joyas son para mis hijas Lupe y Mariana. </a:t>
            </a:r>
          </a:p>
          <a:p>
            <a:pPr marL="0" indent="0">
              <a:buNone/>
            </a:pPr>
            <a:r>
              <a:rPr lang="es-ES" sz="1600" i="1" dirty="0" smtClean="0"/>
              <a:t>El carro nuevo es para mi nieta Julia.</a:t>
            </a:r>
          </a:p>
          <a:p>
            <a:pPr marL="0" indent="0">
              <a:buNone/>
            </a:pPr>
            <a:r>
              <a:rPr lang="es-ES" sz="1600" i="1" dirty="0" smtClean="0"/>
              <a:t>Los libros de cocina son para mi nuera María.</a:t>
            </a:r>
          </a:p>
          <a:p>
            <a:pPr marL="0" indent="0">
              <a:buNone/>
            </a:pPr>
            <a:r>
              <a:rPr lang="es-ES" sz="1600" i="1" dirty="0" smtClean="0"/>
              <a:t>La motocicleta es para mi nieto Julián. </a:t>
            </a:r>
          </a:p>
          <a:p>
            <a:pPr marL="0" indent="0">
              <a:buNone/>
            </a:pPr>
            <a:r>
              <a:rPr lang="es-ES" sz="1600" i="1" dirty="0" smtClean="0"/>
              <a:t>La cuenta de $5.000.000 que tengo en el banco es para Paco, mi fiel perro.</a:t>
            </a:r>
          </a:p>
          <a:p>
            <a:pPr marL="0" indent="0">
              <a:buNone/>
            </a:pPr>
            <a:endParaRPr lang="es-ES" sz="1600" i="1" dirty="0" smtClean="0"/>
          </a:p>
          <a:p>
            <a:pPr marL="0" indent="0">
              <a:buNone/>
            </a:pPr>
            <a:r>
              <a:rPr lang="es-ES" sz="1600" dirty="0" smtClean="0"/>
              <a:t>Ahora el abogado le lee a María el testamento. Completa los espacios en blanco con los pronombres de </a:t>
            </a:r>
            <a:r>
              <a:rPr lang="es-ES" sz="1600" i="1" dirty="0" smtClean="0"/>
              <a:t>objeto indirecto</a:t>
            </a:r>
            <a:r>
              <a:rPr lang="es-ES" sz="1600" dirty="0" smtClean="0"/>
              <a:t> apropiados. </a:t>
            </a:r>
          </a:p>
          <a:p>
            <a:pPr marL="0" indent="0">
              <a:buNone/>
            </a:pPr>
            <a:endParaRPr lang="es-ES" sz="1600" dirty="0" smtClean="0"/>
          </a:p>
          <a:p>
            <a:pPr marL="0" indent="0">
              <a:buNone/>
            </a:pPr>
            <a:r>
              <a:rPr lang="es-ES" sz="1600" dirty="0" smtClean="0"/>
              <a:t>A tu padre_____ dejó la casa en la playa. A tus tías ______ dejó la vajilla antigua y las joyas. A tu madre ______ dejó los libros de cocina. A tu hermano _______ dejó la motocicleta. A ti ______ dejó el carro nuevo y a su perro Paco______ dejó su fortuna que tenía en el banco. A mí, que fui su abogado por muchos años no _______ dejó nada. </a:t>
            </a:r>
            <a:endParaRPr lang="es-E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118" t="10810" r="31586" b="5246"/>
          <a:stretch>
            <a:fillRect/>
          </a:stretch>
        </p:blipFill>
        <p:spPr bwMode="auto">
          <a:xfrm>
            <a:off x="838200" y="0"/>
            <a:ext cx="4495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0"/>
            <a:ext cx="3505200" cy="6858000"/>
          </a:xfrm>
          <a:solidFill>
            <a:srgbClr val="FFC000"/>
          </a:solidFill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sz="2000" b="1" dirty="0" smtClean="0"/>
              <a:t>Actividad 17</a:t>
            </a:r>
          </a:p>
          <a:p>
            <a:pPr marL="0" indent="0">
              <a:buNone/>
            </a:pPr>
            <a:r>
              <a:rPr lang="en-US" sz="1800" dirty="0" err="1" smtClean="0"/>
              <a:t>Estás</a:t>
            </a:r>
            <a:r>
              <a:rPr lang="en-US" sz="1800" dirty="0" smtClean="0"/>
              <a:t> de </a:t>
            </a:r>
            <a:r>
              <a:rPr lang="en-US" sz="1800" dirty="0" err="1" smtClean="0"/>
              <a:t>vacaciones</a:t>
            </a:r>
            <a:r>
              <a:rPr lang="en-US" sz="1800" dirty="0" smtClean="0"/>
              <a:t> y </a:t>
            </a:r>
            <a:r>
              <a:rPr lang="en-US" sz="1800" dirty="0" err="1" smtClean="0"/>
              <a:t>necesitas</a:t>
            </a:r>
            <a:r>
              <a:rPr lang="en-US" sz="1800" dirty="0" smtClean="0"/>
              <a:t> </a:t>
            </a:r>
            <a:r>
              <a:rPr lang="en-US" sz="1800" dirty="0" err="1" smtClean="0"/>
              <a:t>comprar</a:t>
            </a:r>
            <a:r>
              <a:rPr lang="en-US" sz="1800" dirty="0" smtClean="0"/>
              <a:t> </a:t>
            </a:r>
            <a:r>
              <a:rPr lang="en-US" sz="1800" dirty="0" err="1" smtClean="0"/>
              <a:t>regalos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tus</a:t>
            </a:r>
            <a:r>
              <a:rPr lang="en-US" sz="1800" dirty="0" smtClean="0"/>
              <a:t> amigos y </a:t>
            </a:r>
            <a:r>
              <a:rPr lang="en-US" sz="1800" dirty="0" err="1" smtClean="0"/>
              <a:t>familia</a:t>
            </a:r>
            <a:r>
              <a:rPr lang="en-US" sz="1800" dirty="0" smtClean="0"/>
              <a:t>. </a:t>
            </a:r>
            <a:r>
              <a:rPr lang="en-US" sz="1800" dirty="0" err="1" smtClean="0"/>
              <a:t>Repasa</a:t>
            </a:r>
            <a:r>
              <a:rPr lang="en-US" sz="1800" dirty="0" smtClean="0"/>
              <a:t> la </a:t>
            </a:r>
            <a:r>
              <a:rPr lang="en-US" sz="1800" dirty="0" err="1" smtClean="0"/>
              <a:t>lista</a:t>
            </a:r>
            <a:r>
              <a:rPr lang="en-US" sz="1800" dirty="0" smtClean="0"/>
              <a:t> de </a:t>
            </a:r>
            <a:r>
              <a:rPr lang="en-US" sz="1800" dirty="0" err="1" smtClean="0"/>
              <a:t>regalos</a:t>
            </a:r>
            <a:r>
              <a:rPr lang="en-US" sz="1800" dirty="0" smtClean="0"/>
              <a:t> y </a:t>
            </a:r>
            <a:r>
              <a:rPr lang="en-US" sz="1800" dirty="0" err="1" smtClean="0"/>
              <a:t>responde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preguntas</a:t>
            </a:r>
            <a:r>
              <a:rPr lang="en-US" sz="1800" dirty="0" smtClean="0"/>
              <a:t> </a:t>
            </a:r>
            <a:r>
              <a:rPr lang="en-US" sz="1800" dirty="0" err="1" smtClean="0"/>
              <a:t>siguiendo</a:t>
            </a:r>
            <a:r>
              <a:rPr lang="en-US" sz="1800" dirty="0" smtClean="0"/>
              <a:t> el </a:t>
            </a:r>
            <a:r>
              <a:rPr lang="en-US" sz="1800" dirty="0" err="1" smtClean="0"/>
              <a:t>modelo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err="1" smtClean="0"/>
              <a:t>Qué</a:t>
            </a:r>
            <a:r>
              <a:rPr lang="en-US" sz="1800" dirty="0" smtClean="0"/>
              <a:t> le vas a </a:t>
            </a:r>
            <a:r>
              <a:rPr lang="en-US" sz="1800" dirty="0" err="1" smtClean="0"/>
              <a:t>comprar</a:t>
            </a:r>
            <a:r>
              <a:rPr lang="en-US" sz="1800" dirty="0" smtClean="0"/>
              <a:t> …..</a:t>
            </a:r>
          </a:p>
          <a:p>
            <a:pPr marL="0" indent="0">
              <a:buNone/>
            </a:pPr>
            <a:r>
              <a:rPr lang="en-US" sz="1800" dirty="0" smtClean="0"/>
              <a:t>- a </a:t>
            </a:r>
            <a:r>
              <a:rPr lang="en-US" sz="1800" dirty="0" err="1" smtClean="0"/>
              <a:t>tu</a:t>
            </a:r>
            <a:r>
              <a:rPr lang="en-US" sz="1800" dirty="0" smtClean="0"/>
              <a:t> padre?</a:t>
            </a:r>
          </a:p>
          <a:p>
            <a:pPr marL="0" indent="0">
              <a:buNone/>
            </a:pPr>
            <a:r>
              <a:rPr lang="en-US" sz="1800" i="1" dirty="0" err="1" smtClean="0"/>
              <a:t>Quiero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comprar</a:t>
            </a:r>
            <a:r>
              <a:rPr lang="en-US" sz="1800" b="1" i="1" dirty="0" err="1" smtClean="0"/>
              <a:t>le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una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camisa</a:t>
            </a:r>
            <a:endParaRPr lang="en-US" sz="1800" i="1" dirty="0" smtClean="0"/>
          </a:p>
          <a:p>
            <a:pPr marL="0" indent="0">
              <a:buNone/>
            </a:pPr>
            <a:r>
              <a:rPr lang="en-US" sz="1800" b="1" i="1" dirty="0" smtClean="0"/>
              <a:t>Le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quiero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comprar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una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camisa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FontTx/>
              <a:buChar char="-"/>
            </a:pPr>
            <a:r>
              <a:rPr lang="en-US" sz="1800" dirty="0" smtClean="0"/>
              <a:t>a </a:t>
            </a:r>
            <a:r>
              <a:rPr lang="en-US" sz="1800" dirty="0" err="1" smtClean="0"/>
              <a:t>tu</a:t>
            </a:r>
            <a:r>
              <a:rPr lang="en-US" sz="1800" dirty="0" smtClean="0"/>
              <a:t> </a:t>
            </a:r>
            <a:r>
              <a:rPr lang="en-US" sz="1800" dirty="0" err="1" smtClean="0"/>
              <a:t>madre</a:t>
            </a:r>
            <a:r>
              <a:rPr lang="en-US" sz="1800" dirty="0" smtClean="0"/>
              <a:t>?</a:t>
            </a:r>
          </a:p>
          <a:p>
            <a:pPr marL="0" indent="0">
              <a:buNone/>
            </a:pPr>
            <a:r>
              <a:rPr lang="en-US" sz="1800" dirty="0" smtClean="0"/>
              <a:t>__________________________________________________________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FontTx/>
              <a:buChar char="-"/>
            </a:pPr>
            <a:r>
              <a:rPr lang="en-US" sz="1800" dirty="0" smtClean="0"/>
              <a:t>a </a:t>
            </a:r>
            <a:r>
              <a:rPr lang="en-US" sz="1800" dirty="0" err="1" smtClean="0"/>
              <a:t>tus</a:t>
            </a:r>
            <a:r>
              <a:rPr lang="en-US" sz="1800" dirty="0" smtClean="0"/>
              <a:t> </a:t>
            </a:r>
            <a:r>
              <a:rPr lang="en-US" sz="1800" dirty="0" err="1" smtClean="0"/>
              <a:t>hermanos</a:t>
            </a:r>
            <a:r>
              <a:rPr lang="en-US" sz="1800" dirty="0" smtClean="0"/>
              <a:t>?</a:t>
            </a:r>
          </a:p>
          <a:p>
            <a:pPr marL="0" indent="0">
              <a:buNone/>
            </a:pPr>
            <a:r>
              <a:rPr lang="en-US" sz="1800" dirty="0" smtClean="0"/>
              <a:t>__________________________________________________________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FontTx/>
              <a:buChar char="-"/>
            </a:pPr>
            <a:r>
              <a:rPr lang="en-US" sz="1800" dirty="0" smtClean="0"/>
              <a:t>a </a:t>
            </a:r>
            <a:r>
              <a:rPr lang="en-US" sz="1800" dirty="0" err="1" smtClean="0"/>
              <a:t>tu</a:t>
            </a:r>
            <a:r>
              <a:rPr lang="en-US" sz="1800" dirty="0" smtClean="0"/>
              <a:t> </a:t>
            </a:r>
            <a:r>
              <a:rPr lang="en-US" sz="1800" dirty="0" err="1" smtClean="0"/>
              <a:t>mejor</a:t>
            </a:r>
            <a:r>
              <a:rPr lang="en-US" sz="1800" dirty="0" smtClean="0"/>
              <a:t> amigo(a)?</a:t>
            </a:r>
          </a:p>
          <a:p>
            <a:pPr marL="0" indent="0">
              <a:buNone/>
            </a:pPr>
            <a:r>
              <a:rPr lang="en-US" sz="1800" dirty="0" smtClean="0"/>
              <a:t>____________________________________________________________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8814" t="28897" r="18644" b="16839"/>
          <a:stretch>
            <a:fillRect/>
          </a:stretch>
        </p:blipFill>
        <p:spPr bwMode="auto">
          <a:xfrm>
            <a:off x="1143000" y="0"/>
            <a:ext cx="4495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0373" t="79300" r="5952" b="13242"/>
          <a:stretch>
            <a:fillRect/>
          </a:stretch>
        </p:blipFill>
        <p:spPr bwMode="auto">
          <a:xfrm>
            <a:off x="1143000" y="6324600"/>
            <a:ext cx="449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18</a:t>
            </a:r>
          </a:p>
          <a:p>
            <a:pPr marL="0" indent="0">
              <a:buNone/>
            </a:pPr>
            <a:r>
              <a:rPr lang="es-ES" sz="2000" dirty="0" smtClean="0">
                <a:latin typeface="+mj-lt"/>
              </a:rPr>
              <a:t>Lee el </a:t>
            </a:r>
            <a:r>
              <a:rPr lang="es-ES" sz="2000" dirty="0" err="1" smtClean="0">
                <a:latin typeface="+mj-lt"/>
              </a:rPr>
              <a:t>parrafo</a:t>
            </a:r>
            <a:r>
              <a:rPr lang="es-ES" sz="2000" dirty="0" smtClean="0">
                <a:latin typeface="+mj-lt"/>
              </a:rPr>
              <a:t> en la Actividad 29 (página 96) del libro de texto y responde las siguientes preguntas:</a:t>
            </a:r>
          </a:p>
          <a:p>
            <a:pPr marL="0" indent="0">
              <a:buNone/>
            </a:pPr>
            <a:endParaRPr lang="es-ES" sz="2000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</a:t>
            </a:r>
            <a:r>
              <a:rPr lang="es-ES" sz="2000" dirty="0" smtClean="0">
                <a:latin typeface="+mj-lt"/>
              </a:rPr>
              <a:t>Quiénes son las personas que aparece en esta pintura?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</a:rPr>
              <a:t>Cómo ayudó esta mujer a Cortés a conquistar el imperio Azteca?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</a:rPr>
              <a:t>Investiga en internet el significado de la palabra “</a:t>
            </a:r>
            <a:r>
              <a:rPr lang="es-ES" sz="2000" dirty="0" err="1" smtClean="0">
                <a:latin typeface="+mj-lt"/>
              </a:rPr>
              <a:t>Malinche</a:t>
            </a:r>
            <a:r>
              <a:rPr lang="es-ES" sz="2000" dirty="0" smtClean="0">
                <a:latin typeface="+mj-lt"/>
              </a:rPr>
              <a:t>”. </a:t>
            </a:r>
            <a:r>
              <a:rPr lang="es-ES" sz="2000" dirty="0" smtClean="0">
                <a:latin typeface="+mj-lt"/>
                <a:cs typeface="Times New Roman"/>
              </a:rPr>
              <a:t>¿Por qué se asocia esta palabra con “traición”. </a:t>
            </a:r>
            <a:endParaRPr lang="es-ES" sz="2000" dirty="0" smtClean="0">
              <a:latin typeface="+mj-lt"/>
            </a:endParaRPr>
          </a:p>
          <a:p>
            <a:pPr marL="457200" indent="-457200">
              <a:buAutoNum type="arabicPeriod"/>
            </a:pPr>
            <a:endParaRPr lang="es-ES" sz="2000" dirty="0" smtClean="0">
              <a:latin typeface="+mj-lt"/>
            </a:endParaRPr>
          </a:p>
          <a:p>
            <a:pPr>
              <a:buNone/>
            </a:pPr>
            <a:r>
              <a:rPr lang="es-ES" sz="2000" dirty="0" smtClean="0">
                <a:latin typeface="+mj-lt"/>
              </a:rPr>
              <a:t> </a:t>
            </a:r>
            <a:endParaRPr lang="es-ES" sz="20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C:\Users\Marisol\Desktop\Fuentes Ancillary\Chapter 3\img_P03_17.t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1" y="0"/>
            <a:ext cx="43434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143000" y="4267200"/>
            <a:ext cx="8001000" cy="25908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19</a:t>
            </a:r>
          </a:p>
          <a:p>
            <a:pPr>
              <a:buNone/>
            </a:pPr>
            <a:r>
              <a:rPr lang="es-ES" sz="2000" b="1" dirty="0" smtClean="0"/>
              <a:t>Antes de ver el video</a:t>
            </a:r>
          </a:p>
          <a:p>
            <a:pPr marL="0" indent="0">
              <a:buNone/>
            </a:pPr>
            <a:r>
              <a:rPr lang="es-ES" sz="2000" dirty="0" smtClean="0"/>
              <a:t>a) Investiga en internet que es un “charro”, cuál es su ocupación y cómo se visten. </a:t>
            </a:r>
          </a:p>
          <a:p>
            <a:pPr marL="0" indent="0">
              <a:buNone/>
            </a:pPr>
            <a:r>
              <a:rPr lang="es-ES" sz="2000" dirty="0" smtClean="0"/>
              <a:t> b) En la fotografía vemos un niño y el título “Quiero ser charro”. </a:t>
            </a:r>
            <a:r>
              <a:rPr lang="es-ES" sz="2000" dirty="0" smtClean="0">
                <a:latin typeface="Times New Roman"/>
                <a:cs typeface="Times New Roman"/>
              </a:rPr>
              <a:t>¿</a:t>
            </a:r>
            <a:r>
              <a:rPr lang="es-ES" sz="2000" dirty="0" smtClean="0"/>
              <a:t>Qué querías hacer tú  cuando eras niño? </a:t>
            </a:r>
            <a:r>
              <a:rPr lang="es-ES" sz="2000" dirty="0" smtClean="0">
                <a:latin typeface="Times New Roman"/>
                <a:cs typeface="Times New Roman"/>
              </a:rPr>
              <a:t>¿ </a:t>
            </a:r>
            <a:r>
              <a:rPr lang="es-ES" sz="2000" dirty="0" smtClean="0"/>
              <a:t>Cuál era tu sueño?</a:t>
            </a:r>
            <a:endParaRPr lang="es-ES" sz="20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8331" t="10417" r="17789" b="25000"/>
          <a:stretch>
            <a:fillRect/>
          </a:stretch>
        </p:blipFill>
        <p:spPr bwMode="auto">
          <a:xfrm>
            <a:off x="1143000" y="0"/>
            <a:ext cx="80010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Actividad 20</a:t>
            </a:r>
          </a:p>
          <a:p>
            <a:pPr marL="0" indent="0">
              <a:buNone/>
            </a:pPr>
            <a:r>
              <a:rPr lang="es-ES" sz="2000" dirty="0" smtClean="0"/>
              <a:t>Después de ver el video</a:t>
            </a:r>
          </a:p>
          <a:p>
            <a:pPr marL="0" indent="0">
              <a:buNone/>
            </a:pPr>
            <a:r>
              <a:rPr lang="es-ES" sz="2000" dirty="0" smtClean="0"/>
              <a:t>Visita la página en internet de la organización “</a:t>
            </a:r>
            <a:r>
              <a:rPr lang="es-ES" sz="2000" dirty="0" err="1" smtClean="0"/>
              <a:t>Make</a:t>
            </a:r>
            <a:r>
              <a:rPr lang="es-ES" sz="2000" dirty="0" smtClean="0"/>
              <a:t> a </a:t>
            </a:r>
            <a:r>
              <a:rPr lang="es-ES" sz="2000" dirty="0" err="1" smtClean="0"/>
              <a:t>Wish</a:t>
            </a:r>
            <a:r>
              <a:rPr lang="es-ES" sz="2000" dirty="0" smtClean="0"/>
              <a:t>”. Elige una de las historias de los niños y responde las siguientes preguntas:</a:t>
            </a:r>
          </a:p>
          <a:p>
            <a:pPr marL="0" indent="0">
              <a:buNone/>
            </a:pPr>
            <a:endParaRPr lang="es-ES" sz="2000" dirty="0" smtClean="0"/>
          </a:p>
          <a:p>
            <a:pPr marL="457200" indent="-457200">
              <a:buAutoNum type="arabicParenR"/>
            </a:pPr>
            <a:r>
              <a:rPr lang="es-ES" sz="2000" dirty="0" smtClean="0"/>
              <a:t>Nombre del niño o de la niña</a:t>
            </a:r>
          </a:p>
          <a:p>
            <a:pPr marL="457200" indent="-457200">
              <a:buAutoNum type="arabicParenR"/>
            </a:pPr>
            <a:r>
              <a:rPr lang="es-ES" sz="2000" dirty="0" smtClean="0">
                <a:latin typeface="Times New Roman"/>
                <a:cs typeface="Times New Roman"/>
              </a:rPr>
              <a:t>¿</a:t>
            </a:r>
            <a:r>
              <a:rPr lang="es-ES" sz="2000" dirty="0" smtClean="0"/>
              <a:t>Cuál era su deseo? </a:t>
            </a:r>
            <a:r>
              <a:rPr lang="es-ES" sz="2000" dirty="0" smtClean="0">
                <a:latin typeface="Times New Roman"/>
                <a:cs typeface="Times New Roman"/>
              </a:rPr>
              <a:t>¿</a:t>
            </a:r>
            <a:r>
              <a:rPr lang="es-ES" sz="2000" dirty="0" smtClean="0"/>
              <a:t>Qué quería?</a:t>
            </a:r>
          </a:p>
          <a:p>
            <a:pPr marL="457200" indent="-457200">
              <a:buAutoNum type="arabicParenR"/>
            </a:pPr>
            <a:r>
              <a:rPr lang="es-ES" sz="2000" dirty="0" smtClean="0"/>
              <a:t>Describe qué actividades hizo este niño o niña.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28331" t="10417" r="17789" b="25000"/>
          <a:stretch>
            <a:fillRect/>
          </a:stretch>
        </p:blipFill>
        <p:spPr bwMode="auto">
          <a:xfrm>
            <a:off x="1143000" y="0"/>
            <a:ext cx="4419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0" y="0"/>
            <a:ext cx="45720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b="1" dirty="0" smtClean="0"/>
              <a:t>Actividad 1</a:t>
            </a:r>
          </a:p>
          <a:p>
            <a:pPr marL="0" indent="0">
              <a:buNone/>
            </a:pPr>
            <a:r>
              <a:rPr lang="es-ES" sz="1800" dirty="0" smtClean="0"/>
              <a:t>Las expresiones que aparecen al lado son muy útiles </a:t>
            </a:r>
            <a:r>
              <a:rPr lang="es-ES" sz="1800" i="1" dirty="0" smtClean="0"/>
              <a:t>(</a:t>
            </a:r>
            <a:r>
              <a:rPr lang="es-ES" sz="1800" i="1" dirty="0" err="1" smtClean="0"/>
              <a:t>useful</a:t>
            </a:r>
            <a:r>
              <a:rPr lang="es-ES" sz="1800" dirty="0" smtClean="0"/>
              <a:t>)  para contar historias. </a:t>
            </a:r>
            <a:r>
              <a:rPr lang="es-ES" sz="1800" dirty="0" smtClean="0">
                <a:cs typeface="Times New Roman"/>
              </a:rPr>
              <a:t>¿Cuál expresión usarías en las siguientes situaciones?</a:t>
            </a:r>
          </a:p>
          <a:p>
            <a:pPr marL="457200" indent="-457200">
              <a:buAutoNum type="alphaLcParenR"/>
            </a:pPr>
            <a:r>
              <a:rPr lang="es-ES" sz="1800" dirty="0" smtClean="0">
                <a:cs typeface="Times New Roman"/>
              </a:rPr>
              <a:t>…..a quién vi hoy.</a:t>
            </a:r>
          </a:p>
          <a:p>
            <a:pPr marL="457200" indent="-457200">
              <a:buAutoNum type="alphaLcParenR"/>
            </a:pPr>
            <a:r>
              <a:rPr lang="es-ES" sz="1800" dirty="0" smtClean="0">
                <a:cs typeface="Times New Roman"/>
              </a:rPr>
              <a:t>…..abrió su regalo de cumpleaños</a:t>
            </a:r>
          </a:p>
          <a:p>
            <a:pPr marL="457200" indent="-457200">
              <a:buAutoNum type="alphaLcParenR"/>
            </a:pPr>
            <a:r>
              <a:rPr lang="es-ES" sz="1800" dirty="0" smtClean="0">
                <a:cs typeface="Times New Roman"/>
              </a:rPr>
              <a:t>…..un hombre muy rico que vivía en un castillo.</a:t>
            </a:r>
          </a:p>
          <a:p>
            <a:pPr marL="0" indent="0">
              <a:buNone/>
            </a:pPr>
            <a:r>
              <a:rPr lang="es-ES" sz="1800" b="1" dirty="0" smtClean="0">
                <a:cs typeface="Times New Roman"/>
              </a:rPr>
              <a:t>Actividad 2</a:t>
            </a:r>
            <a:endParaRPr lang="es-ES" sz="1800" b="1" dirty="0" smtClean="0"/>
          </a:p>
          <a:p>
            <a:pPr marL="0" indent="0">
              <a:buNone/>
            </a:pPr>
            <a:r>
              <a:rPr lang="es-ES" sz="1800" dirty="0" smtClean="0"/>
              <a:t>Antes de escuchar el </a:t>
            </a:r>
            <a:r>
              <a:rPr lang="es-ES" sz="1800" dirty="0" err="1" smtClean="0"/>
              <a:t>podcast</a:t>
            </a:r>
            <a:r>
              <a:rPr lang="es-ES" sz="1800" dirty="0" smtClean="0"/>
              <a:t>  sobre la leyenda del maíz, asocia las palabras/frases de la columna A con las de la columna B.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>
              <a:buNone/>
            </a:pPr>
            <a:endParaRPr lang="es-E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648200" y="3733800"/>
          <a:ext cx="4343400" cy="30784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05000"/>
                <a:gridCol w="2438400"/>
              </a:tblGrid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Columna 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Columna B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Leyenda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a) alimento (grano)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Toltecas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b) riquezas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ES" sz="1600" dirty="0" smtClean="0"/>
                        <a:t>Quetzalcóatl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c) Insectos que trabajan mucho.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Oro, plata, esmeralda y coral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d) indígenas que habitaban en México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hormigas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e) historia</a:t>
                      </a:r>
                      <a:endParaRPr lang="es-ES" sz="1600" dirty="0"/>
                    </a:p>
                  </a:txBody>
                  <a:tcPr/>
                </a:tc>
              </a:tr>
              <a:tr h="332740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maíz</a:t>
                      </a:r>
                      <a:endParaRPr lang="es-E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f) dios representado por una serpiente</a:t>
                      </a:r>
                      <a:r>
                        <a:rPr lang="es-ES" sz="1600" baseline="0" dirty="0" smtClean="0"/>
                        <a:t> (</a:t>
                      </a:r>
                      <a:r>
                        <a:rPr lang="es-ES" sz="1600" i="1" baseline="0" dirty="0" err="1" smtClean="0"/>
                        <a:t>snake</a:t>
                      </a:r>
                      <a:r>
                        <a:rPr lang="es-ES" sz="1600" baseline="0" dirty="0" smtClean="0"/>
                        <a:t>) </a:t>
                      </a:r>
                      <a:endParaRPr lang="es-E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/>
          <p:cNvPicPr/>
          <p:nvPr/>
        </p:nvPicPr>
        <p:blipFill>
          <a:blip r:embed="rId3" cstate="print"/>
          <a:srcRect l="23821" t="50318" r="15320" b="27070"/>
          <a:stretch>
            <a:fillRect/>
          </a:stretch>
        </p:blipFill>
        <p:spPr bwMode="auto">
          <a:xfrm>
            <a:off x="990600" y="1066800"/>
            <a:ext cx="3505200" cy="1364512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990600" y="0"/>
            <a:ext cx="350520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La </a:t>
            </a:r>
            <a:r>
              <a:rPr lang="en-US" sz="32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leyenda</a:t>
            </a:r>
            <a:r>
              <a:rPr lang="en-US" sz="32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del </a:t>
            </a:r>
            <a:r>
              <a:rPr lang="en-US" sz="32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maíz</a:t>
            </a:r>
            <a:endParaRPr lang="en-US" sz="32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220" name="Picture 4" descr="C:\Users\Marisol\Desktop\Fuentes Ancillary\Chapter 3\img_P03_03.t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438400"/>
            <a:ext cx="3581400" cy="3810000"/>
          </a:xfrm>
          <a:prstGeom prst="rect">
            <a:avLst/>
          </a:prstGeom>
          <a:noFill/>
        </p:spPr>
      </p:pic>
      <p:pic>
        <p:nvPicPr>
          <p:cNvPr id="15" name="Picture 14"/>
          <p:cNvPicPr/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9651" t="75571" r="5952" b="13242"/>
          <a:stretch>
            <a:fillRect/>
          </a:stretch>
        </p:blipFill>
        <p:spPr bwMode="auto">
          <a:xfrm>
            <a:off x="990600" y="6248400"/>
            <a:ext cx="358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2322513" cy="1435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0"/>
            <a:ext cx="56388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21</a:t>
            </a:r>
          </a:p>
          <a:p>
            <a:pPr marL="0" indent="0">
              <a:buNone/>
            </a:pPr>
            <a:r>
              <a:rPr lang="es-ES" sz="2000" dirty="0" smtClean="0"/>
              <a:t>Completa la siguiente narración con las formas apropiadas de los verbos en </a:t>
            </a:r>
            <a:r>
              <a:rPr lang="es-ES" sz="2000" i="1" dirty="0" smtClean="0"/>
              <a:t>pretérito</a:t>
            </a:r>
            <a:r>
              <a:rPr lang="es-ES" sz="2000" dirty="0" smtClean="0"/>
              <a:t> o </a:t>
            </a:r>
            <a:r>
              <a:rPr lang="es-ES" sz="2000" i="1" dirty="0" smtClean="0"/>
              <a:t>imperfecto.</a:t>
            </a:r>
            <a:r>
              <a:rPr lang="es-ES" sz="2000" dirty="0" smtClean="0"/>
              <a:t> 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/>
              <a:t>En el pueblo de San Roque _____________ (haber) muchos edificios antiguos. En medio del pueblo________________ (estar) la iglesia, el parque y la plaza central.  Un día ______________ (llegar) al pueblo un personaje desconocido. ______________ (tener) una apariencia poco amigable y sus ropas _______________ (verse) extrañas. El forastero se acercó a la iglesia y ______________ (preguntar) por el cura del pueblo. Como no lo ________________ (encontrar), ______________ (decidir) sentarse en uno de los bancos del parque a esperar. _____________ (ser) las 4:00PM y todo mundo _______________ (empezar) a salir de sus casas para venir a sentarse bajo los grandes árboles del parque. Todos _____________ (mirar) al forastero, pero nadie _________________ (atreverse) a hacerle preguntas. 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990600"/>
            <a:ext cx="2322513" cy="58674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2000" b="1" dirty="0" smtClean="0"/>
              <a:t>Meta </a:t>
            </a:r>
            <a:r>
              <a:rPr lang="en-US" sz="2000" b="1" dirty="0" err="1" smtClean="0"/>
              <a:t>comunicativa</a:t>
            </a:r>
            <a:endParaRPr lang="en-US" sz="2000" b="1" dirty="0" smtClean="0"/>
          </a:p>
          <a:p>
            <a:r>
              <a:rPr lang="en-US" sz="2000" i="1" dirty="0" err="1" smtClean="0"/>
              <a:t>Narrar</a:t>
            </a:r>
            <a:r>
              <a:rPr lang="en-US" sz="2000" i="1" dirty="0" smtClean="0"/>
              <a:t> en el </a:t>
            </a:r>
            <a:r>
              <a:rPr lang="en-US" sz="2000" i="1" dirty="0" err="1" smtClean="0"/>
              <a:t>pasado</a:t>
            </a:r>
            <a:endParaRPr lang="en-US" sz="2000" i="1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1800" dirty="0" smtClean="0"/>
              <a:t>En </a:t>
            </a:r>
            <a:r>
              <a:rPr lang="en-US" sz="1800" dirty="0" err="1" smtClean="0"/>
              <a:t>parejas</a:t>
            </a:r>
            <a:r>
              <a:rPr lang="en-US" sz="1800" dirty="0" smtClean="0"/>
              <a:t>, </a:t>
            </a:r>
            <a:r>
              <a:rPr lang="en-US" sz="1800" dirty="0" err="1" smtClean="0"/>
              <a:t>respondan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siguientes</a:t>
            </a:r>
            <a:r>
              <a:rPr lang="en-US" sz="1800" dirty="0" smtClean="0"/>
              <a:t> </a:t>
            </a:r>
            <a:r>
              <a:rPr lang="en-US" sz="1800" dirty="0" err="1" smtClean="0"/>
              <a:t>preguntas</a:t>
            </a:r>
            <a:r>
              <a:rPr lang="en-US" sz="1800" dirty="0" smtClean="0"/>
              <a:t>: 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Habla</a:t>
            </a:r>
            <a:r>
              <a:rPr lang="en-US" sz="1800" dirty="0" smtClean="0"/>
              <a:t> de </a:t>
            </a:r>
            <a:r>
              <a:rPr lang="en-US" sz="1800" dirty="0" err="1" smtClean="0"/>
              <a:t>tu</a:t>
            </a:r>
            <a:r>
              <a:rPr lang="en-US" sz="1800" dirty="0" smtClean="0"/>
              <a:t> </a:t>
            </a:r>
            <a:r>
              <a:rPr lang="en-US" sz="1800" dirty="0" err="1" smtClean="0"/>
              <a:t>niñez</a:t>
            </a:r>
            <a:r>
              <a:rPr lang="en-US" sz="1800" dirty="0" smtClean="0"/>
              <a:t>.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hacías</a:t>
            </a:r>
            <a:r>
              <a:rPr lang="en-US" sz="1800" dirty="0" smtClean="0"/>
              <a:t>?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smtClean="0"/>
              <a:t>Con </a:t>
            </a:r>
            <a:r>
              <a:rPr lang="en-US" sz="1800" dirty="0" err="1" smtClean="0"/>
              <a:t>quién</a:t>
            </a:r>
            <a:r>
              <a:rPr lang="en-US" sz="1800" dirty="0" smtClean="0"/>
              <a:t> </a:t>
            </a:r>
            <a:r>
              <a:rPr lang="en-US" sz="1800" dirty="0" err="1" smtClean="0"/>
              <a:t>jugabas</a:t>
            </a:r>
            <a:r>
              <a:rPr lang="en-US" sz="1800" dirty="0" smtClean="0"/>
              <a:t>?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te</a:t>
            </a:r>
            <a:r>
              <a:rPr lang="en-US" sz="1800" dirty="0" smtClean="0"/>
              <a:t> </a:t>
            </a:r>
            <a:r>
              <a:rPr lang="en-US" sz="1800" dirty="0" err="1" smtClean="0"/>
              <a:t>gustaba</a:t>
            </a:r>
            <a:r>
              <a:rPr lang="en-US" sz="1800" dirty="0" smtClean="0"/>
              <a:t> comer?</a:t>
            </a:r>
          </a:p>
          <a:p>
            <a:r>
              <a:rPr lang="en-US" sz="1800" dirty="0" smtClean="0"/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lugares</a:t>
            </a:r>
            <a:r>
              <a:rPr lang="en-US" sz="1800" dirty="0" smtClean="0"/>
              <a:t> </a:t>
            </a:r>
            <a:r>
              <a:rPr lang="en-US" sz="1800" dirty="0" err="1" smtClean="0"/>
              <a:t>solías</a:t>
            </a:r>
            <a:r>
              <a:rPr lang="en-US" sz="1800" dirty="0" smtClean="0"/>
              <a:t> </a:t>
            </a:r>
            <a:r>
              <a:rPr lang="en-US" sz="1800" dirty="0" err="1" smtClean="0"/>
              <a:t>visitar</a:t>
            </a:r>
            <a:r>
              <a:rPr lang="en-US" sz="1800" dirty="0" smtClean="0"/>
              <a:t>? </a:t>
            </a:r>
          </a:p>
          <a:p>
            <a:endParaRPr lang="en-US" sz="1800" dirty="0" smtClean="0"/>
          </a:p>
          <a:p>
            <a:r>
              <a:rPr lang="en-US" sz="1800" dirty="0" err="1" smtClean="0"/>
              <a:t>Habla</a:t>
            </a:r>
            <a:r>
              <a:rPr lang="en-US" sz="1800" dirty="0" smtClean="0"/>
              <a:t> de </a:t>
            </a:r>
            <a:r>
              <a:rPr lang="en-US" sz="1800" dirty="0" err="1" smtClean="0"/>
              <a:t>tu</a:t>
            </a:r>
            <a:r>
              <a:rPr lang="en-US" sz="1800" dirty="0" smtClean="0"/>
              <a:t> fin de </a:t>
            </a:r>
            <a:r>
              <a:rPr lang="en-US" sz="1800" dirty="0" err="1" smtClean="0"/>
              <a:t>semana</a:t>
            </a:r>
            <a:r>
              <a:rPr lang="en-US" sz="1800" dirty="0" smtClean="0"/>
              <a:t> </a:t>
            </a:r>
            <a:r>
              <a:rPr lang="en-US" sz="1800" dirty="0" err="1" smtClean="0"/>
              <a:t>pasado</a:t>
            </a:r>
            <a:r>
              <a:rPr lang="en-US" sz="1800" dirty="0" smtClean="0"/>
              <a:t>.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hiciste</a:t>
            </a:r>
            <a:r>
              <a:rPr lang="en-US" sz="1800" dirty="0" smtClean="0"/>
              <a:t>? </a:t>
            </a:r>
            <a:r>
              <a:rPr lang="en-US" sz="1800" dirty="0" smtClean="0">
                <a:latin typeface="Times New Roman"/>
                <a:cs typeface="Times New Roman"/>
              </a:rPr>
              <a:t>¿</a:t>
            </a:r>
            <a:r>
              <a:rPr lang="en-US" sz="1800" dirty="0" err="1" smtClean="0"/>
              <a:t>Adónde</a:t>
            </a:r>
            <a:r>
              <a:rPr lang="en-US" sz="1800" dirty="0" smtClean="0"/>
              <a:t> </a:t>
            </a:r>
            <a:r>
              <a:rPr lang="en-US" sz="1800" dirty="0" err="1" smtClean="0"/>
              <a:t>fuiste</a:t>
            </a:r>
            <a:r>
              <a:rPr lang="en-US" sz="1800" dirty="0" smtClean="0"/>
              <a:t>? </a:t>
            </a:r>
          </a:p>
          <a:p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0"/>
            <a:ext cx="2311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Repaso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2322513" cy="1435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0"/>
            <a:ext cx="56388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smtClean="0"/>
              <a:t>Actividad 22</a:t>
            </a:r>
          </a:p>
          <a:p>
            <a:pPr marL="0" indent="0">
              <a:buNone/>
            </a:pPr>
            <a:r>
              <a:rPr lang="en-US" sz="2000" dirty="0" smtClean="0"/>
              <a:t>Elige </a:t>
            </a:r>
            <a:r>
              <a:rPr lang="en-US" sz="2000" dirty="0" err="1" smtClean="0"/>
              <a:t>uno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personajes</a:t>
            </a:r>
            <a:r>
              <a:rPr lang="en-US" sz="2000" dirty="0" smtClean="0"/>
              <a:t> de </a:t>
            </a:r>
            <a:r>
              <a:rPr lang="en-US" sz="2000" dirty="0" err="1" smtClean="0"/>
              <a:t>televisión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</a:t>
            </a:r>
            <a:r>
              <a:rPr lang="en-US" sz="2000" dirty="0" err="1" smtClean="0"/>
              <a:t>gustaban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eras </a:t>
            </a:r>
            <a:r>
              <a:rPr lang="en-US" sz="2000" dirty="0" err="1" smtClean="0"/>
              <a:t>niño</a:t>
            </a:r>
            <a:r>
              <a:rPr lang="en-US" sz="2000" dirty="0" smtClean="0"/>
              <a:t>(a) y </a:t>
            </a:r>
            <a:r>
              <a:rPr lang="en-US" sz="2000" dirty="0" err="1" smtClean="0"/>
              <a:t>descríbelo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Nombre</a:t>
            </a:r>
            <a:r>
              <a:rPr lang="en-US" sz="2000" dirty="0" smtClean="0"/>
              <a:t> del </a:t>
            </a:r>
            <a:r>
              <a:rPr lang="en-US" sz="2000" dirty="0" err="1" smtClean="0"/>
              <a:t>personaje</a:t>
            </a:r>
            <a:r>
              <a:rPr lang="en-US" sz="2000" dirty="0" smtClean="0"/>
              <a:t>: ________________________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Decripción</a:t>
            </a:r>
            <a:r>
              <a:rPr lang="en-US" sz="2000" dirty="0" smtClean="0"/>
              <a:t> </a:t>
            </a:r>
            <a:r>
              <a:rPr lang="en-US" sz="2000" dirty="0" err="1" smtClean="0"/>
              <a:t>física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Descripción</a:t>
            </a:r>
            <a:r>
              <a:rPr lang="en-US" sz="2000" dirty="0" smtClean="0"/>
              <a:t> de la </a:t>
            </a:r>
            <a:r>
              <a:rPr lang="en-US" sz="2000" dirty="0" err="1" smtClean="0"/>
              <a:t>personalidad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51113" cy="58674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b="1" dirty="0" smtClean="0"/>
              <a:t>Meta </a:t>
            </a:r>
            <a:r>
              <a:rPr lang="en-US" sz="2000" b="1" dirty="0" err="1" smtClean="0"/>
              <a:t>comunicativa</a:t>
            </a:r>
            <a:endParaRPr lang="en-US" sz="2000" b="1" dirty="0" smtClean="0"/>
          </a:p>
          <a:p>
            <a:r>
              <a:rPr lang="en-US" sz="2000" i="1" dirty="0" err="1" smtClean="0"/>
              <a:t>Describir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cosas</a:t>
            </a:r>
            <a:r>
              <a:rPr lang="en-US" sz="2000" i="1" dirty="0" smtClean="0"/>
              <a:t> y personas</a:t>
            </a:r>
          </a:p>
          <a:p>
            <a:endParaRPr lang="en-US" sz="2000" i="1" dirty="0" smtClean="0"/>
          </a:p>
          <a:p>
            <a:endParaRPr lang="en-US" sz="2000" i="1" dirty="0" smtClean="0"/>
          </a:p>
          <a:p>
            <a:r>
              <a:rPr lang="en-US" sz="2000" dirty="0" smtClean="0">
                <a:latin typeface="+mj-lt"/>
              </a:rPr>
              <a:t>En </a:t>
            </a:r>
            <a:r>
              <a:rPr lang="en-US" sz="2000" dirty="0" err="1" smtClean="0">
                <a:latin typeface="+mj-lt"/>
              </a:rPr>
              <a:t>parejas</a:t>
            </a:r>
            <a:r>
              <a:rPr lang="en-US" sz="2000" dirty="0" smtClean="0">
                <a:latin typeface="+mj-lt"/>
              </a:rPr>
              <a:t>, </a:t>
            </a:r>
            <a:r>
              <a:rPr lang="en-US" sz="2000" dirty="0" err="1" smtClean="0">
                <a:latin typeface="+mj-lt"/>
              </a:rPr>
              <a:t>respondan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las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siguientes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preguntas</a:t>
            </a:r>
            <a:r>
              <a:rPr lang="en-US" sz="2000" dirty="0" smtClean="0">
                <a:latin typeface="+mj-lt"/>
              </a:rPr>
              <a:t>:</a:t>
            </a:r>
          </a:p>
          <a:p>
            <a:endParaRPr lang="en-US" sz="2000" dirty="0" smtClean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Describe a </a:t>
            </a:r>
            <a:r>
              <a:rPr lang="en-US" sz="2000" dirty="0" err="1" smtClean="0">
                <a:latin typeface="+mj-lt"/>
              </a:rPr>
              <a:t>uno</a:t>
            </a:r>
            <a:r>
              <a:rPr lang="en-US" sz="2000" dirty="0" smtClean="0">
                <a:latin typeface="+mj-lt"/>
              </a:rPr>
              <a:t> de los </a:t>
            </a:r>
            <a:r>
              <a:rPr lang="en-US" sz="2000" dirty="0" err="1" smtClean="0">
                <a:latin typeface="+mj-lt"/>
              </a:rPr>
              <a:t>profesores</a:t>
            </a:r>
            <a:r>
              <a:rPr lang="en-US" sz="2000" dirty="0" smtClean="0">
                <a:latin typeface="+mj-lt"/>
              </a:rPr>
              <a:t>/</a:t>
            </a:r>
            <a:r>
              <a:rPr lang="en-US" sz="2000" dirty="0" err="1" smtClean="0">
                <a:latin typeface="+mj-lt"/>
              </a:rPr>
              <a:t>profesoras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que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tuviste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 err="1" smtClean="0">
                <a:latin typeface="+mj-lt"/>
              </a:rPr>
              <a:t>cuando</a:t>
            </a:r>
            <a:r>
              <a:rPr lang="en-US" sz="2000" dirty="0" smtClean="0">
                <a:latin typeface="+mj-lt"/>
              </a:rPr>
              <a:t> eras </a:t>
            </a:r>
            <a:r>
              <a:rPr lang="en-US" sz="2000" dirty="0" err="1" smtClean="0">
                <a:latin typeface="+mj-lt"/>
              </a:rPr>
              <a:t>niño</a:t>
            </a:r>
            <a:r>
              <a:rPr lang="en-US" sz="2000" dirty="0" smtClean="0">
                <a:latin typeface="+mj-lt"/>
              </a:rPr>
              <a:t>. </a:t>
            </a:r>
            <a:r>
              <a:rPr lang="en-US" sz="2000" dirty="0" smtClean="0">
                <a:latin typeface="+mj-lt"/>
                <a:cs typeface="Times New Roman"/>
              </a:rPr>
              <a:t>¿</a:t>
            </a:r>
            <a:r>
              <a:rPr lang="en-US" sz="2000" dirty="0" err="1" smtClean="0">
                <a:latin typeface="+mj-lt"/>
                <a:cs typeface="Times New Roman"/>
              </a:rPr>
              <a:t>Cómo</a:t>
            </a:r>
            <a:r>
              <a:rPr lang="en-US" sz="2000" dirty="0" smtClean="0">
                <a:latin typeface="+mj-lt"/>
                <a:cs typeface="Times New Roman"/>
              </a:rPr>
              <a:t> era </a:t>
            </a:r>
            <a:r>
              <a:rPr lang="en-US" sz="2000" dirty="0" err="1" smtClean="0">
                <a:latin typeface="+mj-lt"/>
                <a:cs typeface="Times New Roman"/>
              </a:rPr>
              <a:t>físicamente</a:t>
            </a:r>
            <a:r>
              <a:rPr lang="en-US" sz="2000" dirty="0" smtClean="0">
                <a:latin typeface="+mj-lt"/>
                <a:cs typeface="Times New Roman"/>
              </a:rPr>
              <a:t>? </a:t>
            </a:r>
            <a:r>
              <a:rPr lang="en-US" sz="2000" dirty="0" err="1" smtClean="0">
                <a:latin typeface="+mj-lt"/>
                <a:cs typeface="Times New Roman"/>
              </a:rPr>
              <a:t>Cómo</a:t>
            </a:r>
            <a:r>
              <a:rPr lang="en-US" sz="2000" dirty="0" smtClean="0">
                <a:latin typeface="+mj-lt"/>
                <a:cs typeface="Times New Roman"/>
              </a:rPr>
              <a:t> era </a:t>
            </a:r>
            <a:r>
              <a:rPr lang="en-US" sz="2000" dirty="0" err="1" smtClean="0">
                <a:latin typeface="+mj-lt"/>
                <a:cs typeface="Times New Roman"/>
              </a:rPr>
              <a:t>su</a:t>
            </a:r>
            <a:r>
              <a:rPr lang="en-US" sz="2000" dirty="0" smtClean="0">
                <a:latin typeface="+mj-lt"/>
                <a:cs typeface="Times New Roman"/>
              </a:rPr>
              <a:t> </a:t>
            </a:r>
            <a:r>
              <a:rPr lang="en-US" sz="2000" dirty="0" err="1" smtClean="0">
                <a:latin typeface="+mj-lt"/>
                <a:cs typeface="Times New Roman"/>
              </a:rPr>
              <a:t>personalidad</a:t>
            </a:r>
            <a:r>
              <a:rPr lang="en-US" sz="2000" dirty="0" smtClean="0">
                <a:latin typeface="+mj-lt"/>
                <a:cs typeface="Times New Roman"/>
              </a:rPr>
              <a:t>?</a:t>
            </a:r>
            <a:endParaRPr lang="en-US" sz="2000" dirty="0" smtClean="0">
              <a:latin typeface="+mj-lt"/>
            </a:endParaRPr>
          </a:p>
          <a:p>
            <a:endParaRPr lang="en-US" sz="2000" i="1" dirty="0" smtClean="0"/>
          </a:p>
          <a:p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0"/>
            <a:ext cx="2311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Repaso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2322513" cy="1435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0"/>
            <a:ext cx="56388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23</a:t>
            </a:r>
          </a:p>
          <a:p>
            <a:pPr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s-ES" sz="1600" dirty="0" smtClean="0">
                <a:latin typeface="+mj-lt"/>
              </a:rPr>
              <a:t>Responde las siguientes preguntas utilizando los pronombres de Objeto Indirecto. </a:t>
            </a:r>
          </a:p>
          <a:p>
            <a:pPr marL="0" indent="0">
              <a:buNone/>
            </a:pPr>
            <a:endParaRPr lang="es-ES" sz="1600" dirty="0" smtClean="0">
              <a:latin typeface="+mj-lt"/>
            </a:endParaRPr>
          </a:p>
          <a:p>
            <a:pPr marL="0" indent="0">
              <a:buNone/>
            </a:pPr>
            <a:r>
              <a:rPr lang="es-ES" sz="1600" dirty="0" smtClean="0">
                <a:latin typeface="+mj-lt"/>
              </a:rPr>
              <a:t>Modelo</a:t>
            </a:r>
          </a:p>
          <a:p>
            <a:pPr marL="0" indent="0">
              <a:buNone/>
            </a:pPr>
            <a:r>
              <a:rPr lang="es-ES" sz="1600" dirty="0" smtClean="0">
                <a:latin typeface="+mj-lt"/>
              </a:rPr>
              <a:t>¿Qué quieres regalarle a tu hermano? (un reloj)</a:t>
            </a:r>
          </a:p>
          <a:p>
            <a:pPr marL="0" indent="0">
              <a:buNone/>
            </a:pPr>
            <a:r>
              <a:rPr lang="es-ES" sz="1600" b="1" dirty="0" smtClean="0">
                <a:latin typeface="+mj-lt"/>
              </a:rPr>
              <a:t>Le</a:t>
            </a:r>
            <a:r>
              <a:rPr lang="es-ES" sz="1600" dirty="0" smtClean="0">
                <a:latin typeface="+mj-lt"/>
              </a:rPr>
              <a:t> quiero regalar un reloj.</a:t>
            </a:r>
          </a:p>
          <a:p>
            <a:pPr marL="0" indent="0">
              <a:buNone/>
            </a:pPr>
            <a:r>
              <a:rPr lang="es-ES" sz="1600" dirty="0" smtClean="0">
                <a:latin typeface="+mj-lt"/>
              </a:rPr>
              <a:t>Quiero regalar</a:t>
            </a:r>
            <a:r>
              <a:rPr lang="es-ES" sz="1600" b="1" dirty="0" smtClean="0">
                <a:latin typeface="+mj-lt"/>
              </a:rPr>
              <a:t>le</a:t>
            </a:r>
            <a:r>
              <a:rPr lang="es-ES" sz="1600" dirty="0" smtClean="0">
                <a:latin typeface="+mj-lt"/>
              </a:rPr>
              <a:t> un reloj. </a:t>
            </a:r>
          </a:p>
          <a:p>
            <a:pPr marL="0" indent="0">
              <a:buNone/>
            </a:pPr>
            <a:endParaRPr lang="es-ES" sz="1600" dirty="0" smtClean="0">
              <a:latin typeface="+mj-lt"/>
            </a:endParaRP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a)  ¿Qué quieres enviarle a tu abuela (unas postales)</a:t>
            </a: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	___________________________________</a:t>
            </a:r>
          </a:p>
          <a:p>
            <a:pPr marL="457200" indent="-457200">
              <a:buNone/>
            </a:pPr>
            <a:endParaRPr lang="es-ES" sz="1600" dirty="0" smtClean="0">
              <a:latin typeface="+mj-lt"/>
            </a:endParaRP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b) ¿Qué vas a comprarle a tus padres (un libro)</a:t>
            </a: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	____________________________________</a:t>
            </a:r>
          </a:p>
          <a:p>
            <a:pPr marL="457200" indent="-457200">
              <a:buNone/>
            </a:pPr>
            <a:endParaRPr lang="es-ES" sz="1600" dirty="0" smtClean="0">
              <a:latin typeface="+mj-lt"/>
            </a:endParaRP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c) </a:t>
            </a:r>
            <a:r>
              <a:rPr lang="es-ES" sz="1600" dirty="0" smtClean="0"/>
              <a:t>¿</a:t>
            </a:r>
            <a:r>
              <a:rPr lang="es-ES" sz="1600" dirty="0" smtClean="0">
                <a:latin typeface="+mj-lt"/>
              </a:rPr>
              <a:t>Qué le dijiste a tus amigas?  (la verdad)</a:t>
            </a: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	____________________________________</a:t>
            </a:r>
          </a:p>
          <a:p>
            <a:pPr marL="457200" indent="-457200">
              <a:buNone/>
            </a:pPr>
            <a:endParaRPr lang="es-ES" sz="1600" dirty="0" smtClean="0">
              <a:latin typeface="+mj-lt"/>
            </a:endParaRP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d) </a:t>
            </a:r>
            <a:r>
              <a:rPr lang="es-ES" sz="1600" dirty="0" smtClean="0"/>
              <a:t>¿ </a:t>
            </a:r>
            <a:r>
              <a:rPr lang="es-ES" sz="1600" dirty="0" smtClean="0">
                <a:latin typeface="+mj-lt"/>
              </a:rPr>
              <a:t>Qué querías regalarme a mí?( una chaqueta)</a:t>
            </a:r>
          </a:p>
          <a:p>
            <a:pPr marL="457200" indent="-457200">
              <a:buNone/>
            </a:pPr>
            <a:r>
              <a:rPr lang="es-ES" sz="1600" dirty="0" smtClean="0">
                <a:latin typeface="+mj-lt"/>
              </a:rPr>
              <a:t>	_____________________________________</a:t>
            </a:r>
          </a:p>
          <a:p>
            <a:pPr marL="457200" indent="-457200">
              <a:buNone/>
            </a:pPr>
            <a:endParaRPr lang="es-ES" sz="1600" dirty="0" smtClean="0">
              <a:latin typeface="+mj-lt"/>
            </a:endParaRPr>
          </a:p>
          <a:p>
            <a:pPr marL="457200" indent="-457200">
              <a:buNone/>
            </a:pPr>
            <a:endParaRPr lang="es-E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990600"/>
            <a:ext cx="2322513" cy="58674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sz="2000" b="1" dirty="0" smtClean="0"/>
              <a:t>Meta </a:t>
            </a:r>
            <a:r>
              <a:rPr lang="en-US" sz="2000" b="1" dirty="0" err="1" smtClean="0"/>
              <a:t>comunicativa</a:t>
            </a:r>
            <a:endParaRPr lang="en-US" sz="2000" b="1" dirty="0" smtClean="0"/>
          </a:p>
          <a:p>
            <a:r>
              <a:rPr lang="en-US" sz="2000" i="1" dirty="0" err="1" smtClean="0"/>
              <a:t>Indicar</a:t>
            </a:r>
            <a:r>
              <a:rPr lang="en-US" sz="2000" i="1" dirty="0" smtClean="0"/>
              <a:t> el </a:t>
            </a:r>
            <a:r>
              <a:rPr lang="en-US" sz="2000" i="1" dirty="0" err="1" smtClean="0"/>
              <a:t>beneficiario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una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acción</a:t>
            </a:r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3000" y="0"/>
            <a:ext cx="23113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Repaso</a:t>
            </a:r>
            <a:endParaRPr lang="en-U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Actividad 3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sabes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los </a:t>
            </a:r>
            <a:r>
              <a:rPr lang="en-US" sz="2000" dirty="0" err="1" smtClean="0"/>
              <a:t>Aztecas</a:t>
            </a:r>
            <a:r>
              <a:rPr lang="en-US" sz="2000" dirty="0" smtClean="0"/>
              <a:t>? Investiga en internet </a:t>
            </a:r>
            <a:r>
              <a:rPr lang="en-US" sz="2000" dirty="0" err="1" smtClean="0"/>
              <a:t>sobre</a:t>
            </a:r>
            <a:r>
              <a:rPr lang="en-US" sz="2000" dirty="0" smtClean="0"/>
              <a:t> la </a:t>
            </a:r>
            <a:r>
              <a:rPr lang="en-US" sz="2000" dirty="0" err="1" smtClean="0"/>
              <a:t>civilización</a:t>
            </a:r>
            <a:r>
              <a:rPr lang="en-US" sz="2000" dirty="0" smtClean="0"/>
              <a:t> </a:t>
            </a:r>
            <a:r>
              <a:rPr lang="en-US" sz="2000" dirty="0" err="1" smtClean="0"/>
              <a:t>azteca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Utiliza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palabras</a:t>
            </a:r>
            <a:r>
              <a:rPr lang="en-US" sz="2000" dirty="0" smtClean="0"/>
              <a:t> clave (</a:t>
            </a:r>
            <a:r>
              <a:rPr lang="en-US" sz="2000" i="1" dirty="0" smtClean="0"/>
              <a:t>key</a:t>
            </a:r>
            <a:r>
              <a:rPr lang="en-US" sz="2000" dirty="0" smtClean="0"/>
              <a:t>) </a:t>
            </a:r>
            <a:r>
              <a:rPr lang="en-US" sz="2000" dirty="0" err="1" smtClean="0"/>
              <a:t>para</a:t>
            </a:r>
            <a:r>
              <a:rPr lang="en-US" sz="2000" dirty="0" smtClean="0"/>
              <a:t>  </a:t>
            </a:r>
            <a:r>
              <a:rPr lang="en-US" sz="2000" dirty="0" err="1" smtClean="0"/>
              <a:t>hablar</a:t>
            </a:r>
            <a:r>
              <a:rPr lang="en-US" sz="2000" dirty="0" smtClean="0"/>
              <a:t> </a:t>
            </a:r>
            <a:r>
              <a:rPr lang="en-US" sz="2000" dirty="0" err="1" smtClean="0"/>
              <a:t>brevemente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la </a:t>
            </a:r>
            <a:r>
              <a:rPr lang="en-US" sz="2000" dirty="0" err="1" smtClean="0"/>
              <a:t>historia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aztecas</a:t>
            </a:r>
            <a:r>
              <a:rPr lang="en-US" sz="2000" dirty="0" smtClean="0"/>
              <a:t> a </a:t>
            </a:r>
            <a:r>
              <a:rPr lang="en-US" sz="2000" dirty="0" err="1" smtClean="0"/>
              <a:t>tus</a:t>
            </a:r>
            <a:r>
              <a:rPr lang="en-US" sz="2000" dirty="0" smtClean="0"/>
              <a:t> </a:t>
            </a:r>
            <a:r>
              <a:rPr lang="en-US" sz="2000" dirty="0" err="1" smtClean="0"/>
              <a:t>compañeros</a:t>
            </a:r>
            <a:r>
              <a:rPr lang="en-US" sz="2000" dirty="0" smtClean="0"/>
              <a:t> de </a:t>
            </a:r>
            <a:r>
              <a:rPr lang="en-US" sz="2000" dirty="0" err="1" smtClean="0"/>
              <a:t>clase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Tenochtitlan</a:t>
            </a:r>
          </a:p>
          <a:p>
            <a:pPr marL="0" indent="0">
              <a:buNone/>
            </a:pPr>
            <a:r>
              <a:rPr lang="en-US" sz="2000" dirty="0" err="1" smtClean="0"/>
              <a:t>Quetzalcóalt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Moctezuma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Cortés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6797" t="15575" r="30418" b="9594"/>
          <a:stretch>
            <a:fillRect/>
          </a:stretch>
        </p:blipFill>
        <p:spPr bwMode="auto">
          <a:xfrm>
            <a:off x="1143000" y="0"/>
            <a:ext cx="4724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b="1" dirty="0" smtClean="0"/>
              <a:t>Actividad 4</a:t>
            </a:r>
          </a:p>
          <a:p>
            <a:pPr marL="0" indent="0">
              <a:buNone/>
            </a:pPr>
            <a:r>
              <a:rPr lang="es-ES" sz="1800" dirty="0" smtClean="0"/>
              <a:t>Vamos a repasar la conjugación de verbos en </a:t>
            </a:r>
            <a:r>
              <a:rPr lang="es-ES" sz="1800" b="1" dirty="0" smtClean="0"/>
              <a:t>imperfecto</a:t>
            </a:r>
            <a:r>
              <a:rPr lang="es-ES" sz="1800" dirty="0" smtClean="0"/>
              <a:t>.  </a:t>
            </a:r>
          </a:p>
          <a:p>
            <a:pPr marL="0" indent="0">
              <a:buNone/>
            </a:pPr>
            <a:r>
              <a:rPr lang="es-ES" sz="1800" dirty="0" smtClean="0"/>
              <a:t>Completa los espacios en blanco con la conjugación apropiada. </a:t>
            </a:r>
          </a:p>
          <a:p>
            <a:pPr marL="0" indent="0">
              <a:buNone/>
            </a:pPr>
            <a:endParaRPr lang="es-ES" sz="1800" dirty="0" smtClean="0"/>
          </a:p>
          <a:p>
            <a:pPr marL="0" indent="0">
              <a:buNone/>
            </a:pPr>
            <a:r>
              <a:rPr lang="es-ES" sz="1800" dirty="0" smtClean="0"/>
              <a:t>Los aztecas __________ (VIVIR) en gran parte de lo que hoy es territorio mexicano. _________ (SER) hombres guerreros y también ____________ (OFRECER) sacrificios a sus dioses. _______________ (CULTIVAR) maíz, tabaco, chiles y frutas. Ellos ______________ (CREER) que el dios Quetzalcóatl había creado a los hombres y también la naturaleza. Algo importante acerca de los aztecas es que ___________ (TENER) conocimientos avanzados en astronomía. Definitivamente fueron una civilización muy importante dentro de los pueblos pre-colombinos. </a:t>
            </a:r>
            <a:endParaRPr lang="es-ES" sz="2000" dirty="0" smtClean="0"/>
          </a:p>
          <a:p>
            <a:pPr marL="0" indent="0">
              <a:buNone/>
            </a:pPr>
            <a:endParaRPr lang="es-E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l="39729" t="11066" r="34295" b="27945"/>
          <a:stretch>
            <a:fillRect/>
          </a:stretch>
        </p:blipFill>
        <p:spPr bwMode="auto">
          <a:xfrm>
            <a:off x="1143000" y="0"/>
            <a:ext cx="4495800" cy="6858000"/>
          </a:xfrm>
          <a:prstGeom prst="rect">
            <a:avLst/>
          </a:prstGeom>
          <a:ln w="38100" cap="sq">
            <a:solidFill>
              <a:srgbClr val="B4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3" cstate="print"/>
          <a:srcRect l="24679" t="17094" r="12821" b="40741"/>
          <a:stretch>
            <a:fillRect/>
          </a:stretch>
        </p:blipFill>
        <p:spPr bwMode="auto">
          <a:xfrm>
            <a:off x="914400" y="3200400"/>
            <a:ext cx="4419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0"/>
            <a:ext cx="3810000" cy="6858000"/>
          </a:xfrm>
          <a:solidFill>
            <a:srgbClr val="FFC000"/>
          </a:solidFill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sz="3800" b="1" dirty="0" smtClean="0"/>
              <a:t>Actividad 5</a:t>
            </a:r>
          </a:p>
          <a:p>
            <a:pPr>
              <a:buNone/>
            </a:pPr>
            <a:endParaRPr lang="en-US" sz="3400" b="1" dirty="0" smtClean="0"/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Marcela, una estudiante de la universidad, tuvo un accidente de tránsito  mientras conducía. La policía les hace preguntas a las personas que vieron el accidente. </a:t>
            </a:r>
          </a:p>
          <a:p>
            <a:pPr marL="0" indent="0">
              <a:buNone/>
            </a:pPr>
            <a:endParaRPr lang="es-ES" sz="3400" dirty="0" smtClean="0">
              <a:latin typeface="+mj-lt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Completa las frases que dijeron los testigos (</a:t>
            </a:r>
            <a:r>
              <a:rPr lang="es-ES" sz="3400" i="1" dirty="0" err="1" smtClean="0">
                <a:latin typeface="+mj-lt"/>
              </a:rPr>
              <a:t>witnesses</a:t>
            </a:r>
            <a:r>
              <a:rPr lang="es-ES" sz="3400" dirty="0" smtClean="0">
                <a:latin typeface="+mj-lt"/>
              </a:rPr>
              <a:t>) del accidente. Conjuga los verbos en </a:t>
            </a:r>
            <a:r>
              <a:rPr lang="es-ES" sz="3400" i="1" dirty="0" smtClean="0">
                <a:latin typeface="+mj-lt"/>
              </a:rPr>
              <a:t>imperfecto.</a:t>
            </a:r>
          </a:p>
          <a:p>
            <a:pPr marL="0" indent="0">
              <a:buNone/>
            </a:pPr>
            <a:endParaRPr lang="es-ES" sz="3400" dirty="0" smtClean="0">
              <a:latin typeface="+mj-lt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“Desafortunadamente ella _______________ (enviar) un mensaje de texto mientras _________ (manejar)”.</a:t>
            </a:r>
          </a:p>
          <a:p>
            <a:pPr marL="0" indent="0">
              <a:buNone/>
            </a:pPr>
            <a:endParaRPr lang="es-ES" sz="3400" dirty="0" smtClean="0">
              <a:latin typeface="+mj-lt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“Yo vi que ella ___________ (hablar) por teléfono mientras __________ (conducir)”.</a:t>
            </a:r>
          </a:p>
          <a:p>
            <a:pPr marL="0" indent="0">
              <a:buNone/>
            </a:pPr>
            <a:endParaRPr lang="es-ES" sz="3400" dirty="0" smtClean="0">
              <a:latin typeface="+mj-lt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“No, yo vi que ella __________ (comer) una hamburguesa mientras _______________  (manejar)”. </a:t>
            </a:r>
          </a:p>
          <a:p>
            <a:pPr marL="0" indent="0">
              <a:buNone/>
            </a:pPr>
            <a:endParaRPr lang="es-ES" sz="3400" dirty="0" smtClean="0">
              <a:latin typeface="+mj-lt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</a:rPr>
              <a:t>Tú también fuiste testigo del accidente. </a:t>
            </a:r>
            <a:r>
              <a:rPr lang="es-ES" sz="3400" dirty="0" smtClean="0">
                <a:latin typeface="+mj-lt"/>
                <a:cs typeface="Times New Roman"/>
              </a:rPr>
              <a:t>¿Qué viste?</a:t>
            </a:r>
          </a:p>
          <a:p>
            <a:pPr marL="0" indent="0">
              <a:buNone/>
            </a:pPr>
            <a:endParaRPr lang="es-ES" sz="3400" dirty="0" smtClean="0">
              <a:latin typeface="+mj-lt"/>
              <a:cs typeface="Times New Roman"/>
            </a:endParaRPr>
          </a:p>
          <a:p>
            <a:pPr marL="0" indent="0">
              <a:buNone/>
            </a:pPr>
            <a:r>
              <a:rPr lang="es-ES" sz="3400" dirty="0" smtClean="0">
                <a:latin typeface="+mj-lt"/>
                <a:cs typeface="Times New Roman"/>
              </a:rPr>
              <a:t>Yo vi que ella….</a:t>
            </a:r>
          </a:p>
          <a:p>
            <a:pPr marL="0" indent="0">
              <a:buNone/>
            </a:pPr>
            <a:r>
              <a:rPr lang="es-ES" sz="3400" dirty="0" smtClean="0">
                <a:latin typeface="+mj-lt"/>
                <a:cs typeface="Times New Roman"/>
              </a:rPr>
              <a:t>______________________________________________________________________</a:t>
            </a:r>
            <a:endParaRPr lang="en-US" sz="3400" dirty="0" smtClean="0">
              <a:latin typeface="+mj-lt"/>
            </a:endParaRPr>
          </a:p>
          <a:p>
            <a:pPr marL="0" indent="0">
              <a:buNone/>
            </a:pPr>
            <a:r>
              <a:rPr lang="en-US" sz="3400" dirty="0" smtClean="0">
                <a:latin typeface="+mj-lt"/>
              </a:rPr>
              <a:t> </a:t>
            </a:r>
          </a:p>
          <a:p>
            <a:pPr marL="0" indent="0">
              <a:buNone/>
            </a:pPr>
            <a:endParaRPr lang="en-US" sz="1900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rcRect l="33333" t="31339" r="4167" b="22507"/>
          <a:stretch>
            <a:fillRect/>
          </a:stretch>
        </p:blipFill>
        <p:spPr bwMode="auto">
          <a:xfrm>
            <a:off x="914400" y="0"/>
            <a:ext cx="4419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31541" t="75571" r="5952" b="13242"/>
          <a:stretch>
            <a:fillRect/>
          </a:stretch>
        </p:blipFill>
        <p:spPr bwMode="auto">
          <a:xfrm>
            <a:off x="914400" y="6248400"/>
            <a:ext cx="441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0"/>
            <a:ext cx="37338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b="1" dirty="0" smtClean="0"/>
              <a:t>Actividad 6</a:t>
            </a:r>
          </a:p>
          <a:p>
            <a:pPr marL="0" indent="0">
              <a:buNone/>
            </a:pPr>
            <a:r>
              <a:rPr lang="es-ES" sz="1800" dirty="0" smtClean="0"/>
              <a:t>Estás hablando por teléfono  con tus padres y les cuentas que tienes un compañero de cuarto que siempre interrumpe lo que estás haciendo. </a:t>
            </a:r>
          </a:p>
          <a:p>
            <a:pPr marL="0" indent="0">
              <a:buNone/>
            </a:pPr>
            <a:r>
              <a:rPr lang="es-ES" sz="1800" dirty="0" smtClean="0"/>
              <a:t>Completa las oraciones con la forma correcta de los verbos en </a:t>
            </a:r>
            <a:r>
              <a:rPr lang="es-ES" sz="1800" i="1" dirty="0" smtClean="0"/>
              <a:t>pretérito</a:t>
            </a:r>
            <a:r>
              <a:rPr lang="es-ES" sz="1800" dirty="0" smtClean="0"/>
              <a:t> o </a:t>
            </a:r>
            <a:r>
              <a:rPr lang="es-ES" sz="1800" i="1" dirty="0" smtClean="0"/>
              <a:t>imperfecto</a:t>
            </a:r>
            <a:r>
              <a:rPr lang="es-ES" sz="1800" dirty="0" smtClean="0"/>
              <a:t>. </a:t>
            </a:r>
          </a:p>
          <a:p>
            <a:pPr marL="0" indent="0">
              <a:buNone/>
            </a:pPr>
            <a:endParaRPr lang="es-ES" sz="1800" dirty="0" smtClean="0"/>
          </a:p>
          <a:p>
            <a:pPr marL="0" indent="0">
              <a:buNone/>
            </a:pPr>
            <a:r>
              <a:rPr lang="es-ES" sz="1800" dirty="0" smtClean="0"/>
              <a:t>….no sé porque Pepe siempre hace lo mismo. Anoche yo _______________ (</a:t>
            </a:r>
            <a:r>
              <a:rPr lang="es-ES" sz="1800" i="1" dirty="0" smtClean="0"/>
              <a:t>hablar</a:t>
            </a:r>
            <a:r>
              <a:rPr lang="es-ES" sz="1800" dirty="0" smtClean="0"/>
              <a:t>) por teléfono) y él _________ (</a:t>
            </a:r>
            <a:r>
              <a:rPr lang="es-ES" sz="1800" i="1" dirty="0" smtClean="0"/>
              <a:t>poner</a:t>
            </a:r>
            <a:r>
              <a:rPr lang="es-ES" sz="1800" dirty="0" smtClean="0"/>
              <a:t>) la música muy alta. Después cuando mi novia y yo _____________ (</a:t>
            </a:r>
            <a:r>
              <a:rPr lang="es-ES" sz="1800" i="1" dirty="0" smtClean="0"/>
              <a:t>ver</a:t>
            </a:r>
            <a:r>
              <a:rPr lang="es-ES" sz="1800" dirty="0" smtClean="0"/>
              <a:t>) una película, él ______________ (</a:t>
            </a:r>
            <a:r>
              <a:rPr lang="es-ES" sz="1800" i="1" dirty="0" smtClean="0"/>
              <a:t>sentarse</a:t>
            </a:r>
            <a:r>
              <a:rPr lang="es-ES" sz="1800" dirty="0" smtClean="0"/>
              <a:t>) en la sala y comenzó a hablar. Esta mañana mientras yo _____________ (</a:t>
            </a:r>
            <a:r>
              <a:rPr lang="es-ES" sz="1800" i="1" dirty="0" smtClean="0"/>
              <a:t>hacer</a:t>
            </a:r>
            <a:r>
              <a:rPr lang="es-ES" sz="1800" dirty="0" smtClean="0"/>
              <a:t>) el desayuno, él ______________ (</a:t>
            </a:r>
            <a:r>
              <a:rPr lang="es-ES" sz="1800" i="1" dirty="0" smtClean="0"/>
              <a:t>comenzar</a:t>
            </a:r>
            <a:r>
              <a:rPr lang="es-ES" sz="1800" dirty="0" smtClean="0"/>
              <a:t>) a limpiar el piso. Esta tarde, cuando yo _____________ (</a:t>
            </a:r>
            <a:r>
              <a:rPr lang="es-ES" sz="1800" i="1" dirty="0" smtClean="0"/>
              <a:t>estudiar</a:t>
            </a:r>
            <a:r>
              <a:rPr lang="es-ES" sz="1800" dirty="0" smtClean="0"/>
              <a:t>) para un examen , él _________________ (</a:t>
            </a:r>
            <a:r>
              <a:rPr lang="es-ES" sz="1800" i="1" dirty="0" smtClean="0"/>
              <a:t>empezar)</a:t>
            </a:r>
            <a:r>
              <a:rPr lang="es-ES" sz="1800" dirty="0" smtClean="0"/>
              <a:t> a jugar videojuegos. Creo que solo quiere interrumpir todo lo que yo hago. </a:t>
            </a:r>
            <a:endParaRPr lang="es-ES" sz="18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869" t="10122" r="32787" b="6007"/>
          <a:stretch>
            <a:fillRect/>
          </a:stretch>
        </p:blipFill>
        <p:spPr bwMode="auto">
          <a:xfrm>
            <a:off x="914400" y="0"/>
            <a:ext cx="44958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30373" t="79300" r="5952" b="13242"/>
          <a:stretch>
            <a:fillRect/>
          </a:stretch>
        </p:blipFill>
        <p:spPr bwMode="auto">
          <a:xfrm>
            <a:off x="914400" y="6477000"/>
            <a:ext cx="4495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000"/>
          </a:solidFill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ES" sz="2000" b="1" dirty="0" smtClean="0">
                <a:latin typeface="+mj-lt"/>
              </a:rPr>
              <a:t>Actividad 7</a:t>
            </a:r>
          </a:p>
          <a:p>
            <a:pPr marL="0" indent="0">
              <a:buNone/>
            </a:pPr>
            <a:r>
              <a:rPr lang="es-ES" sz="2000" dirty="0" smtClean="0">
                <a:latin typeface="+mj-lt"/>
                <a:cs typeface="Times New Roman"/>
              </a:rPr>
              <a:t>¿</a:t>
            </a:r>
            <a:r>
              <a:rPr lang="es-ES" sz="2000" dirty="0" smtClean="0">
                <a:latin typeface="+mj-lt"/>
              </a:rPr>
              <a:t>Qué tal estuvieron tus últimas vacaciones? Contesta las siguientes preguntas.</a:t>
            </a:r>
          </a:p>
          <a:p>
            <a:pPr marL="0" indent="0">
              <a:buNone/>
            </a:pPr>
            <a:endParaRPr lang="es-ES" sz="2000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</a:t>
            </a:r>
            <a:r>
              <a:rPr lang="es-ES" sz="2000" dirty="0" smtClean="0">
                <a:latin typeface="+mj-lt"/>
              </a:rPr>
              <a:t>Adónde fuiste para tus últimas vacaciones?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</a:t>
            </a:r>
            <a:r>
              <a:rPr lang="es-ES" sz="2000" dirty="0" smtClean="0">
                <a:latin typeface="+mj-lt"/>
              </a:rPr>
              <a:t>Con quién fuiste?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¿Qué hiciste?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¿Cómo era el lugar?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¿Qué opciones tenía el lugar para diversión?</a:t>
            </a:r>
          </a:p>
          <a:p>
            <a:pPr marL="457200" indent="-457200">
              <a:buAutoNum type="arabicPeriod"/>
            </a:pPr>
            <a:r>
              <a:rPr lang="es-ES" sz="2000" dirty="0" smtClean="0">
                <a:latin typeface="+mj-lt"/>
                <a:cs typeface="Times New Roman"/>
              </a:rPr>
              <a:t>¿Cómo era la comida?</a:t>
            </a:r>
          </a:p>
          <a:p>
            <a:pPr marL="457200" indent="-457200">
              <a:buAutoNum type="arabicPeriod"/>
            </a:pPr>
            <a:endParaRPr lang="es-ES" sz="2000" dirty="0" smtClean="0">
              <a:latin typeface="+mj-lt"/>
              <a:cs typeface="Times New Roman"/>
            </a:endParaRPr>
          </a:p>
          <a:p>
            <a:pPr marL="457200" indent="-457200">
              <a:buNone/>
            </a:pPr>
            <a:r>
              <a:rPr lang="es-ES" sz="2000" b="1" dirty="0" smtClean="0">
                <a:latin typeface="+mj-lt"/>
                <a:cs typeface="Times New Roman"/>
              </a:rPr>
              <a:t>Actividad 8</a:t>
            </a:r>
          </a:p>
          <a:p>
            <a:pPr marL="0" indent="0">
              <a:buNone/>
            </a:pPr>
            <a:r>
              <a:rPr lang="es-ES" sz="2000" dirty="0" smtClean="0">
                <a:latin typeface="+mj-lt"/>
                <a:cs typeface="Times New Roman"/>
              </a:rPr>
              <a:t>Habla con un compañero de clase sobre las vacaciones. Háganse las preguntas que aparecen arriba y añadan otras preguntas si es necesario.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8966" t="17945" r="32787" b="7396"/>
          <a:stretch>
            <a:fillRect/>
          </a:stretch>
        </p:blipFill>
        <p:spPr bwMode="auto">
          <a:xfrm>
            <a:off x="114300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0"/>
            <a:ext cx="35052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b="1" dirty="0" smtClean="0"/>
              <a:t>Actividad 9</a:t>
            </a:r>
          </a:p>
          <a:p>
            <a:pPr marL="0" indent="0">
              <a:buNone/>
            </a:pPr>
            <a:r>
              <a:rPr lang="es-ES" sz="1800" dirty="0" smtClean="0"/>
              <a:t>Trabaja en equipo con un(a) compañero(a) de clase. Lee las siguientes situaciones y decide si el uso del </a:t>
            </a:r>
            <a:r>
              <a:rPr lang="es-ES" sz="1800" i="1" dirty="0" smtClean="0"/>
              <a:t>imperfecto</a:t>
            </a:r>
            <a:r>
              <a:rPr lang="es-ES" sz="1800" dirty="0" smtClean="0"/>
              <a:t> corresponde a las secciones a), b)  ó c) de las explicaciones que aparecen al lado. </a:t>
            </a:r>
          </a:p>
          <a:p>
            <a:pPr marL="0" indent="0">
              <a:buNone/>
            </a:pPr>
            <a:endParaRPr lang="es-ES" sz="1800" dirty="0" smtClean="0"/>
          </a:p>
          <a:p>
            <a:pPr marL="457200" indent="-457200">
              <a:buAutoNum type="arabicPeriod"/>
            </a:pPr>
            <a:r>
              <a:rPr lang="es-ES" sz="1800" i="1" dirty="0" smtClean="0"/>
              <a:t>Era</a:t>
            </a:r>
            <a:r>
              <a:rPr lang="es-ES" sz="1800" dirty="0" smtClean="0"/>
              <a:t> un lugar muy tranquilo y agradable.  _____</a:t>
            </a:r>
          </a:p>
          <a:p>
            <a:pPr marL="457200" indent="-457200">
              <a:buAutoNum type="arabicPeriod"/>
            </a:pPr>
            <a:r>
              <a:rPr lang="es-ES" sz="1800" dirty="0" smtClean="0"/>
              <a:t>Todos los domingos </a:t>
            </a:r>
            <a:r>
              <a:rPr lang="es-ES" sz="1800" i="1" dirty="0" smtClean="0"/>
              <a:t>íbamos</a:t>
            </a:r>
            <a:r>
              <a:rPr lang="es-ES" sz="1800" dirty="0" smtClean="0"/>
              <a:t> al parque con mi abuelita. _____</a:t>
            </a:r>
          </a:p>
          <a:p>
            <a:pPr marL="457200" indent="-457200">
              <a:buAutoNum type="arabicPeriod"/>
            </a:pPr>
            <a:r>
              <a:rPr lang="es-ES" sz="1800" dirty="0" smtClean="0"/>
              <a:t>Juan </a:t>
            </a:r>
            <a:r>
              <a:rPr lang="es-ES" sz="1800" i="1" dirty="0" smtClean="0"/>
              <a:t>hacía</a:t>
            </a:r>
            <a:r>
              <a:rPr lang="es-ES" sz="1800" dirty="0" smtClean="0"/>
              <a:t> la cena mientras Lupe </a:t>
            </a:r>
            <a:r>
              <a:rPr lang="es-ES" sz="1800" i="1" dirty="0" smtClean="0"/>
              <a:t>limpiaba</a:t>
            </a:r>
            <a:r>
              <a:rPr lang="es-ES" sz="1800" dirty="0" smtClean="0"/>
              <a:t> la casa. _____</a:t>
            </a:r>
          </a:p>
          <a:p>
            <a:pPr marL="457200" indent="-457200">
              <a:buAutoNum type="arabicPeriod"/>
            </a:pPr>
            <a:r>
              <a:rPr lang="es-ES" sz="1800" i="1" dirty="0" smtClean="0"/>
              <a:t>Estaba</a:t>
            </a:r>
            <a:r>
              <a:rPr lang="es-ES" sz="1800" dirty="0" smtClean="0"/>
              <a:t> enojadísima con ellos. </a:t>
            </a:r>
            <a:r>
              <a:rPr lang="es-ES" sz="1800" i="1" dirty="0" smtClean="0"/>
              <a:t>Tenía</a:t>
            </a:r>
            <a:r>
              <a:rPr lang="es-ES" sz="1800" dirty="0" smtClean="0"/>
              <a:t> mucha rabia. _____</a:t>
            </a:r>
          </a:p>
          <a:p>
            <a:pPr marL="457200" indent="-457200">
              <a:buAutoNum type="arabicPeriod"/>
            </a:pPr>
            <a:r>
              <a:rPr lang="es-ES" sz="1800" dirty="0" smtClean="0"/>
              <a:t>Muchas veces </a:t>
            </a:r>
            <a:r>
              <a:rPr lang="es-ES" sz="1800" i="1" dirty="0" smtClean="0"/>
              <a:t>cenábamos</a:t>
            </a:r>
            <a:r>
              <a:rPr lang="es-ES" sz="1800" dirty="0" smtClean="0"/>
              <a:t> en casa, porque a mi hermana le </a:t>
            </a:r>
            <a:r>
              <a:rPr lang="es-ES" sz="1800" i="1" dirty="0" smtClean="0"/>
              <a:t>gustaba</a:t>
            </a:r>
            <a:r>
              <a:rPr lang="es-ES" sz="1800" dirty="0" smtClean="0"/>
              <a:t> cocinar. _____</a:t>
            </a:r>
          </a:p>
          <a:p>
            <a:pPr marL="457200" indent="-457200">
              <a:buAutoNum type="arabicPeriod"/>
            </a:pPr>
            <a:r>
              <a:rPr lang="es-ES" sz="1800" dirty="0" smtClean="0"/>
              <a:t>Ese año Milena no </a:t>
            </a:r>
            <a:r>
              <a:rPr lang="es-ES" sz="1800" i="1" dirty="0" smtClean="0"/>
              <a:t>estaba</a:t>
            </a:r>
            <a:r>
              <a:rPr lang="es-ES" sz="1800" dirty="0" smtClean="0"/>
              <a:t> </a:t>
            </a:r>
            <a:r>
              <a:rPr lang="es-ES" sz="1800" i="1" dirty="0" smtClean="0"/>
              <a:t>viviendo</a:t>
            </a:r>
            <a:r>
              <a:rPr lang="es-ES" sz="1800" dirty="0" smtClean="0"/>
              <a:t> con sus padres. ____</a:t>
            </a:r>
          </a:p>
          <a:p>
            <a:pPr marL="457200" indent="-457200">
              <a:buAutoNum type="arabicPeriod"/>
            </a:pPr>
            <a:r>
              <a:rPr lang="es-ES" sz="1800" i="1" dirty="0" smtClean="0"/>
              <a:t>Eran</a:t>
            </a:r>
            <a:r>
              <a:rPr lang="es-ES" sz="1800" dirty="0" smtClean="0"/>
              <a:t> las 5:00PM cuando comenzó a llover. _____</a:t>
            </a:r>
          </a:p>
          <a:p>
            <a:pPr marL="457200" indent="-457200">
              <a:buNone/>
            </a:pPr>
            <a:endParaRPr lang="es-ES" sz="1800" dirty="0" smtClean="0"/>
          </a:p>
          <a:p>
            <a:pPr marL="457200" indent="-457200">
              <a:buAutoNum type="arabicPeriod"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5209" t="9837" r="12903" b="15575"/>
          <a:stretch>
            <a:fillRect/>
          </a:stretch>
        </p:blipFill>
        <p:spPr bwMode="auto">
          <a:xfrm>
            <a:off x="1143000" y="0"/>
            <a:ext cx="44958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30609" t="10826" r="21795" b="4843"/>
          <a:stretch>
            <a:fillRect/>
          </a:stretch>
        </p:blipFill>
        <p:spPr bwMode="auto">
          <a:xfrm>
            <a:off x="1143000" y="3048000"/>
            <a:ext cx="4495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B4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 cstate="print"/>
          <a:srcRect l="27885" t="42735" r="16186" b="19373"/>
          <a:stretch>
            <a:fillRect/>
          </a:stretch>
        </p:blipFill>
        <p:spPr bwMode="auto">
          <a:xfrm>
            <a:off x="1219200" y="0"/>
            <a:ext cx="7277006" cy="277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143000" y="2819400"/>
            <a:ext cx="8001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/>
              <a:t>Actividad 10</a:t>
            </a:r>
          </a:p>
          <a:p>
            <a:r>
              <a:rPr lang="es-ES" sz="2000" dirty="0" smtClean="0">
                <a:latin typeface="Times New Roman"/>
                <a:cs typeface="Times New Roman"/>
              </a:rPr>
              <a:t>¿</a:t>
            </a:r>
            <a:r>
              <a:rPr lang="es-ES" sz="2000" dirty="0" smtClean="0"/>
              <a:t>Qué expresión usarías en las siguientes situaciones?</a:t>
            </a:r>
          </a:p>
          <a:p>
            <a:r>
              <a:rPr lang="es-ES" sz="2000" dirty="0" smtClean="0"/>
              <a:t> </a:t>
            </a:r>
          </a:p>
          <a:p>
            <a:pPr marL="342900" indent="-342900">
              <a:buAutoNum type="arabicPeriod"/>
            </a:pPr>
            <a:r>
              <a:rPr lang="es-ES" sz="2000" dirty="0" smtClean="0"/>
              <a:t>De niña no tenía muchos videojuegos. </a:t>
            </a:r>
          </a:p>
          <a:p>
            <a:pPr marL="342900" indent="-342900">
              <a:buAutoNum type="arabicPeriod"/>
            </a:pPr>
            <a:r>
              <a:rPr lang="es-ES" sz="2000" dirty="0" smtClean="0"/>
              <a:t>Mis hermanos tenían muchas actividades en la escuela. </a:t>
            </a:r>
          </a:p>
          <a:p>
            <a:pPr marL="342900" indent="-342900">
              <a:buAutoNum type="arabicPeriod"/>
            </a:pPr>
            <a:r>
              <a:rPr lang="es-ES" sz="2000" dirty="0" smtClean="0"/>
              <a:t>Me encantaba tocar el piano pero tuve que dejar las clases cuando tenía 15 años porque nos mudamos a otra ciudad. </a:t>
            </a:r>
          </a:p>
          <a:p>
            <a:pPr marL="342900" indent="-342900">
              <a:buAutoNum type="arabicPeriod"/>
            </a:pPr>
            <a:r>
              <a:rPr lang="es-ES" sz="2000" dirty="0" smtClean="0"/>
              <a:t>Ayer vi a Lucy con su nuevo novio. Se veían muy contentos. </a:t>
            </a:r>
          </a:p>
          <a:p>
            <a:pPr marL="342900" indent="-342900">
              <a:buAutoNum type="arabicPeriod"/>
            </a:pPr>
            <a:r>
              <a:rPr lang="es-ES" sz="2000" dirty="0" smtClean="0"/>
              <a:t>Ayer me enteré que en diciembre vamos a ir de vacaciones a Orlando. </a:t>
            </a:r>
          </a:p>
          <a:p>
            <a:pPr marL="342900" indent="-342900"/>
            <a:r>
              <a:rPr lang="es-ES" sz="2000" dirty="0" smtClean="0"/>
              <a:t>6.  El carro que yo tenía cuando aprendí a manejar era muy viejo. </a:t>
            </a:r>
          </a:p>
          <a:p>
            <a:pPr marL="342900" indent="-342900"/>
            <a:r>
              <a:rPr lang="es-ES" sz="2000" dirty="0" smtClean="0"/>
              <a:t>7.  Cuando yo tenía 15 años mi cuarto nunca estaba ordenado. </a:t>
            </a:r>
          </a:p>
          <a:p>
            <a:pPr marL="342900" indent="-342900"/>
            <a:endParaRPr lang="es-ES" sz="2000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2945</TotalTime>
  <Words>2916</Words>
  <Application>Microsoft Office PowerPoint</Application>
  <PresentationFormat>On-screen Show (4:3)</PresentationFormat>
  <Paragraphs>368</Paragraphs>
  <Slides>22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Marisol</dc:creator>
  <cp:lastModifiedBy>CL User</cp:lastModifiedBy>
  <cp:revision>142</cp:revision>
  <dcterms:created xsi:type="dcterms:W3CDTF">2013-06-12T03:56:33Z</dcterms:created>
  <dcterms:modified xsi:type="dcterms:W3CDTF">2013-09-10T12:31:13Z</dcterms:modified>
</cp:coreProperties>
</file>